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95" r:id="rId5"/>
    <p:sldId id="482" r:id="rId6"/>
    <p:sldId id="425" r:id="rId7"/>
    <p:sldId id="553" r:id="rId8"/>
    <p:sldId id="558" r:id="rId9"/>
    <p:sldId id="556" r:id="rId10"/>
    <p:sldId id="591" r:id="rId11"/>
    <p:sldId id="473" r:id="rId12"/>
    <p:sldId id="552" r:id="rId13"/>
    <p:sldId id="475" r:id="rId14"/>
    <p:sldId id="477" r:id="rId15"/>
    <p:sldId id="478" r:id="rId16"/>
    <p:sldId id="518" r:id="rId17"/>
    <p:sldId id="481" r:id="rId18"/>
    <p:sldId id="424" r:id="rId19"/>
    <p:sldId id="592" r:id="rId20"/>
    <p:sldId id="453" r:id="rId21"/>
    <p:sldId id="554" r:id="rId22"/>
    <p:sldId id="447" r:id="rId23"/>
    <p:sldId id="559" r:id="rId24"/>
    <p:sldId id="448" r:id="rId25"/>
    <p:sldId id="449" r:id="rId26"/>
    <p:sldId id="450" r:id="rId27"/>
    <p:sldId id="484" r:id="rId28"/>
    <p:sldId id="440" r:id="rId29"/>
    <p:sldId id="442" r:id="rId30"/>
    <p:sldId id="443" r:id="rId31"/>
    <p:sldId id="486" r:id="rId32"/>
    <p:sldId id="480" r:id="rId33"/>
    <p:sldId id="540" r:id="rId34"/>
    <p:sldId id="542" r:id="rId35"/>
    <p:sldId id="543" r:id="rId36"/>
    <p:sldId id="488" r:id="rId37"/>
    <p:sldId id="555" r:id="rId38"/>
    <p:sldId id="487" r:id="rId39"/>
    <p:sldId id="294" r:id="rId40"/>
    <p:sldId id="541" r:id="rId41"/>
    <p:sldId id="47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E7E6E6"/>
    <a:srgbClr val="BEBEBE"/>
    <a:srgbClr val="C5C5C5"/>
    <a:srgbClr val="C0C0C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orient="horz" pos="2252"/>
        <p:guide pos="520"/>
        <p:guide pos="3840"/>
        <p:guide pos="7232"/>
        <p:guide orient="horz" pos="535"/>
        <p:guide orient="horz" pos="389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F1158-B7F1-4EC1-8B33-D5073C081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等线"/>
              </a:rPr>
              <a:t>Back to the list of problems to fix: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OOD sensitivity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expressivity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linear basis selection &amp; human assumptions</a:t>
            </a:r>
            <a:endParaRPr lang="en-US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BFM = RL fundation model</a:t>
            </a:r>
            <a:endParaRPr lang="en-US" dirty="0" err="1"/>
          </a:p>
          <a:p>
            <a:endParaRPr lang="en-US" dirty="0" err="1"/>
          </a:p>
          <a:p>
            <a:r>
              <a:rPr lang="en-US" dirty="0" err="1"/>
              <a:t>Tirinzoni</a:t>
            </a:r>
            <a:r>
              <a:rPr lang="en-US" dirty="0"/>
              <a:t>, A. </a:t>
            </a:r>
            <a:r>
              <a:rPr lang="en-US" i="1" dirty="0"/>
              <a:t>et al.</a:t>
            </a:r>
            <a:r>
              <a:rPr lang="en-US" dirty="0"/>
              <a:t> (12.2024)</a:t>
            </a:r>
            <a:endParaRPr lang="en-US" dirty="0">
              <a:ea typeface="等线"/>
            </a:endParaRPr>
          </a:p>
          <a:p>
            <a:r>
              <a:rPr lang="en-US" i="1" dirty="0"/>
              <a:t>‘Zero-Shot Whole-Body Humanoid Control via Behavioral Foundation Models’: </a:t>
            </a:r>
            <a:r>
              <a:rPr lang="en-US" i="1" dirty="0" err="1"/>
              <a:t>metamotivo</a:t>
            </a:r>
            <a:r>
              <a:rPr lang="en-US" i="1" dirty="0"/>
              <a:t> pipeline, use GAN type architecture for policy regularization</a:t>
            </a:r>
            <a:endParaRPr lang="en-US" i="1" dirty="0"/>
          </a:p>
          <a:p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GAN structure that determines FB results from the simulation results, and add this loss to FB loss for better training</a:t>
            </a:r>
            <a:endParaRPr lang="en-US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= discounted sum of future occurrences of each state</a:t>
            </a:r>
            <a:endParaRPr lang="fr-FR" dirty="0"/>
          </a:p>
          <a:p>
            <a:endParaRPr lang="en-US"/>
          </a:p>
          <a:p>
            <a:r>
              <a:rPr lang="en-US" dirty="0"/>
              <a:t>Pb: scalability &amp; </a:t>
            </a:r>
            <a:r>
              <a:rPr lang="en-US" dirty="0" err="1"/>
              <a:t>expersivity</a:t>
            </a:r>
            <a:r>
              <a:rPr lang="en-US" dirty="0"/>
              <a:t> (linear)</a:t>
            </a:r>
            <a:endParaRPr lang="en-US" dirty="0">
              <a:ea typeface="等线"/>
            </a:endParaRPr>
          </a:p>
          <a:p>
            <a:r>
              <a:rPr lang="en-US" dirty="0">
                <a:ea typeface="等线"/>
              </a:rPr>
              <a:t>-&gt; want to improve from there</a:t>
            </a:r>
            <a:endParaRPr lang="en-US" dirty="0">
              <a:ea typeface="等线"/>
            </a:endParaRPr>
          </a:p>
          <a:p>
            <a:endParaRPr lang="en-US">
              <a:ea typeface="等线"/>
            </a:endParaRPr>
          </a:p>
          <a:p>
            <a:r>
              <a:rPr lang="en-US" dirty="0">
                <a:ea typeface="等线"/>
              </a:rPr>
              <a:t>Rho = distribution of fixed dataset</a:t>
            </a:r>
            <a:endParaRPr lang="en-US" dirty="0">
              <a:ea typeface="等线"/>
            </a:endParaRPr>
          </a:p>
          <a:p>
            <a:r>
              <a:rPr lang="en-US" dirty="0">
                <a:ea typeface="等线"/>
              </a:rPr>
              <a:t>Rely on values that potentially do not exist within the dataset</a:t>
            </a:r>
            <a:endParaRPr lang="en-US" dirty="0">
              <a:ea typeface="等线"/>
            </a:endParaRPr>
          </a:p>
          <a:p>
            <a:endParaRPr lang="en-US">
              <a:ea typeface="等线"/>
            </a:endParaRPr>
          </a:p>
          <a:p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TODO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Pb: FB big matrices lack expressivity + offline RL that suffers distributional shift as limitation</a:t>
            </a:r>
            <a:endParaRPr lang="en-US">
              <a:ea typeface="等线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= discounted sum of future occurrences of each state</a:t>
            </a:r>
            <a:endParaRPr lang="fr-FR" dirty="0"/>
          </a:p>
          <a:p>
            <a:endParaRPr lang="en-US"/>
          </a:p>
          <a:p>
            <a:r>
              <a:rPr lang="en-US" dirty="0"/>
              <a:t>Pb: scalability &amp; </a:t>
            </a:r>
            <a:r>
              <a:rPr lang="en-US" dirty="0" err="1"/>
              <a:t>expersivity</a:t>
            </a:r>
            <a:r>
              <a:rPr lang="en-US" dirty="0"/>
              <a:t> (linear)</a:t>
            </a:r>
            <a:endParaRPr lang="en-US" dirty="0">
              <a:ea typeface="等线"/>
            </a:endParaRPr>
          </a:p>
          <a:p>
            <a:r>
              <a:rPr lang="en-US" dirty="0">
                <a:ea typeface="等线"/>
              </a:rPr>
              <a:t>-&gt; want to improve from there</a:t>
            </a:r>
            <a:endParaRPr lang="en-US" dirty="0">
              <a:ea typeface="等线"/>
            </a:endParaRPr>
          </a:p>
          <a:p>
            <a:endParaRPr lang="en-US">
              <a:ea typeface="等线"/>
            </a:endParaRPr>
          </a:p>
          <a:p>
            <a:r>
              <a:rPr lang="en-US" dirty="0">
                <a:ea typeface="等线"/>
              </a:rPr>
              <a:t>Rho = distribution of fixed dataset</a:t>
            </a:r>
            <a:endParaRPr lang="en-US" dirty="0">
              <a:ea typeface="等线"/>
            </a:endParaRPr>
          </a:p>
          <a:p>
            <a:r>
              <a:rPr lang="en-US" dirty="0">
                <a:ea typeface="等线"/>
              </a:rPr>
              <a:t>Rely on values that potentially do not exist within the dataset</a:t>
            </a:r>
            <a:endParaRPr lang="en-US" dirty="0">
              <a:ea typeface="等线"/>
            </a:endParaRPr>
          </a:p>
          <a:p>
            <a:endParaRPr lang="en-US">
              <a:ea typeface="等线"/>
            </a:endParaRPr>
          </a:p>
          <a:p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TODO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Pb: FB big matrices lack expressivity + offline RL that suffers distributional shift as limitation</a:t>
            </a:r>
            <a:endParaRPr lang="en-US">
              <a:ea typeface="等线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First objective: Render the original MLP scalable (residual connections, dropout, normalization, ...)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Bad because performance but also inconsistent M with the theoritical fundation + no scalability/adaptability (new figures for MLP problem evidence)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But not better than the original...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So first handmade use of attention -&gt; improvements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Why Transformers make sense: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good for temporal relationships (B) - as per LLM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good for F for interactions between the differents inputs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optimization of different HP (number of heads, dropout for F only, ...)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First objective: Render the original MLP scalable (residual connections, dropout, normalization, ...)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Bad because performance but also inconsistent M with the theoritical fundation + no scalability/adaptability (new figures for MLP problem evidence)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But not better than the original...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So first handmade use of attention -&gt; improvements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Why Transformers make sense: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good for temporal relationships (B) - as per LLM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good for F for interactions between the differents inputs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optimization of different HP (number of heads, dropout for F only, ...)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use figure + equation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present the limits of CQL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So rather better alternative : in-sample learning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use figure + equation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present the limits of CQL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So rather better alternative : in-sample learning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Idea of </a:t>
            </a:r>
            <a:r>
              <a:rPr lang="en-US" err="1">
                <a:latin typeface="Calibri"/>
                <a:ea typeface="Calibri"/>
                <a:cs typeface="Calibri"/>
              </a:rPr>
              <a:t>expectile</a:t>
            </a:r>
            <a:r>
              <a:rPr lang="en-US">
                <a:latin typeface="Calibri"/>
                <a:ea typeface="Calibri"/>
                <a:cs typeface="Calibri"/>
              </a:rPr>
              <a:t> loss: get rid of OOD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Pb: if tau too high, then </a:t>
            </a:r>
            <a:r>
              <a:rPr lang="en-US" dirty="0" err="1">
                <a:latin typeface="Calibri"/>
                <a:ea typeface="Calibri"/>
                <a:cs typeface="Calibri"/>
              </a:rPr>
              <a:t>emplifies</a:t>
            </a:r>
            <a:r>
              <a:rPr lang="en-US" dirty="0">
                <a:latin typeface="Calibri"/>
                <a:ea typeface="Calibri"/>
                <a:cs typeface="Calibri"/>
              </a:rPr>
              <a:t> the pb...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Introduction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</a:rPr>
              <a:t>- what is zero shot RL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</a:rPr>
              <a:t>- why is it important and difficult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Data driven RL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save computing power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In addition to this theoritical work, some work on computation efficiency has been done (thinking about switching to JAX, compiling the model, quantization, ... and code optimization)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what location looking at ? How to compaer different curves ?</a:t>
            </a:r>
            <a:br>
              <a:rPr lang="en-US" dirty="0">
                <a:latin typeface="Calibri"/>
                <a:ea typeface="Calibri"/>
                <a:cs typeface="Calibri"/>
              </a:rPr>
            </a:br>
            <a:r>
              <a:rPr lang="en-US" dirty="0">
                <a:latin typeface="Calibri"/>
                <a:ea typeface="Calibri"/>
                <a:cs typeface="Calibri"/>
              </a:rPr>
              <a:t>- avoid overfit taking into account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take the training speed into account ?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the last point ?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- some average on the 20 last percent ?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NB: experiments: 17 hours to run // 11 hours for a single A800 GPU - &gt; 2 weeks of running for the final results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Algorithm with better performance in reduced computing time !</a:t>
            </a:r>
            <a:endParaRPr lang="en-US" dirty="0">
              <a:latin typeface="Calibri"/>
              <a:ea typeface="Calibri"/>
              <a:cs typeface="Calibri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benefits further optimization/evolution on transformers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Discussion about the result variability: impossible to make a model that fits everything, is better everywhere (small and big datasets, whatever data quantity)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Discussion about the result variability: impossible to make a model that fits everything, is better everywhere (small and big datasets, whatever data quantity)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  <a:sym typeface="+mn-ea"/>
              </a:rPr>
              <a:t>Impact of Zero-Shot RL: why is it important / significance ? </a:t>
            </a:r>
            <a:endParaRPr lang="en-US" altLang="zh-CN">
              <a:ea typeface="等线"/>
              <a:sym typeface="+mn-ea"/>
            </a:endParaRPr>
          </a:p>
          <a:p>
            <a:r>
              <a:rPr lang="en-US" altLang="zh-CN">
                <a:ea typeface="等线"/>
                <a:sym typeface="+mn-ea"/>
              </a:rPr>
              <a:t>- Able to handle complex tasks + t</a:t>
            </a:r>
            <a:r>
              <a:rPr lang="en-US" altLang="zh-CN">
                <a:ea typeface="等线"/>
              </a:rPr>
              <a:t>asks oustide the training distribution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RL is general is promising but can t adapt to diverse rewards settings 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Still, methods rn have limited expressivity. training and learning not robust, performance is limited 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-&gt; zero shot RL</a:t>
            </a:r>
            <a:endParaRPr lang="en-US" altLang="zh-CN">
              <a:ea typeface="等线"/>
            </a:endParaRPr>
          </a:p>
          <a:p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Robots = 100 of tasks, just one is not efficient + computational cost</a:t>
            </a:r>
            <a:endParaRPr lang="en-US" altLang="zh-CN">
              <a:ea typeface="等线"/>
            </a:endParaRPr>
          </a:p>
          <a:p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等线"/>
              </a:rPr>
              <a:t>Thanks for coming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  <a:sym typeface="+mn-ea"/>
              </a:rPr>
              <a:t>Impact of Zero-Shot RL: why is it important / significance ? </a:t>
            </a:r>
            <a:endParaRPr lang="en-US" altLang="zh-CN">
              <a:ea typeface="等线"/>
              <a:sym typeface="+mn-ea"/>
            </a:endParaRPr>
          </a:p>
          <a:p>
            <a:r>
              <a:rPr lang="en-US" altLang="zh-CN">
                <a:ea typeface="等线"/>
                <a:sym typeface="+mn-ea"/>
              </a:rPr>
              <a:t>- Able to handle complex tasks + t</a:t>
            </a:r>
            <a:r>
              <a:rPr lang="en-US" altLang="zh-CN">
                <a:ea typeface="等线"/>
              </a:rPr>
              <a:t>asks oustide the training distribution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RL is general is promising but can t adapt to diverse rewards settings 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Still, methods rn have limited expressivity. training and learning not robust, performance is limited 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-&gt; zero shot RL</a:t>
            </a:r>
            <a:endParaRPr lang="en-US" altLang="zh-CN">
              <a:ea typeface="等线"/>
            </a:endParaRPr>
          </a:p>
          <a:p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Robots = 100 of tasks, just one is not efficient + computational cost</a:t>
            </a:r>
            <a:endParaRPr lang="en-US" altLang="zh-CN">
              <a:ea typeface="等线"/>
            </a:endParaRPr>
          </a:p>
          <a:p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</a:rPr>
              <a:t>scaling abilities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等线"/>
            </a:endParaRPr>
          </a:p>
          <a:p>
            <a:r>
              <a:rPr lang="en-US">
                <a:sym typeface="+mn-ea"/>
              </a:rPr>
              <a:t>There are some other alternatives (finetuning, multi task RL, trasnfer learning, ... but limited)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</a:rPr>
              <a:t>Introduction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</a:rPr>
              <a:t>- what is zero shot RL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</a:rPr>
              <a:t>- why is it important and difficult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Data driven RL</a:t>
            </a:r>
            <a:endParaRPr lang="en-US" altLang="zh-CN">
              <a:ea typeface="等线"/>
            </a:endParaRPr>
          </a:p>
          <a:p>
            <a:r>
              <a:rPr lang="en-US" altLang="zh-CN">
                <a:ea typeface="等线"/>
                <a:sym typeface="+mn-ea"/>
              </a:rPr>
              <a:t>save computing power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等线"/>
                <a:sym typeface="+mn-ea"/>
              </a:rPr>
              <a:t>+ why it is a difficult challenge (current pb the related works are trying to tackle, but their limitation)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等线"/>
                <a:sym typeface="+mn-ea"/>
              </a:rPr>
              <a:t>Different methods</a:t>
            </a:r>
            <a:endParaRPr lang="en-US">
              <a:ea typeface="等线"/>
            </a:endParaRPr>
          </a:p>
          <a:p>
            <a:r>
              <a:rPr lang="en-US">
                <a:ea typeface="等线"/>
                <a:sym typeface="+mn-ea"/>
              </a:rPr>
              <a:t>Important : very active research field, and recent developments</a:t>
            </a:r>
            <a:endParaRPr lang="en-US">
              <a:ea typeface="等线"/>
            </a:endParaRPr>
          </a:p>
          <a:p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Advantage: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explicability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transfer learning to all linear r rewards</a:t>
            </a:r>
            <a:endParaRPr lang="en-US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等线"/>
              </a:rPr>
              <a:t>FRE: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Idea: learn a latent representation that can represent any arbitrary reward functions based on their samples of state-reward pairs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+ : no linear reward</a:t>
            </a:r>
            <a:endParaRPr lang="en-US">
              <a:ea typeface="等线"/>
            </a:endParaRPr>
          </a:p>
          <a:p>
            <a:r>
              <a:rPr lang="en-US">
                <a:ea typeface="等线"/>
              </a:rPr>
              <a:t>- : needs human prior on prior distribution over reward functions (we show that a mixture of random unsupervised reward functions, such as goal-reaching and random MLP rewards, are a reasonable choice for the reward prior)</a:t>
            </a:r>
            <a:endParaRPr lang="en-US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999B4-1096-4252-8E52-F02D01E041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6356349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291330A8-38C4-4B0F-8513-1465E1D03045}" type="datetime1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FBD4-3039-4AE3-B97A-FC3CF7C6B20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580E5-4E2E-445F-9EDB-F68C8F42DB2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677008" y="330315"/>
            <a:ext cx="61546" cy="4835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47135" y="6707929"/>
            <a:ext cx="12283440" cy="135470"/>
          </a:xfrm>
          <a:prstGeom prst="rect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2">
                <a:lumMod val="50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D3479-A92B-43CB-BD0D-56EAE35AEA4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7E387-3841-4867-B34C-AD7E36C83FB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E704-0E5B-497C-95DE-FAE41F22BF18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08B4-5A74-455F-8AC4-17AB70C62992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28D4-BF74-4BAC-A247-D21DFF4BB7A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796F4-397F-4F29-93E8-63DFBDA4BBA9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DEBE-EF96-45AE-965C-6A1D894C1A44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DF9D5-95A2-4510-AFBA-6E692E30A83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6.png"/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4268" y="2292846"/>
            <a:ext cx="12377708" cy="2349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0365" y="2892475"/>
            <a:ext cx="11348441" cy="13220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Calibri"/>
              </a:rPr>
              <a:t>An Enhanced Framework for Zero-Shot</a:t>
            </a:r>
            <a:endParaRPr lang="en-US" altLang="zh-CN" sz="4000" b="1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altLang="zh-CN" sz="4000" b="1" dirty="0">
                <a:solidFill>
                  <a:schemeClr val="bg1"/>
                </a:solidFill>
                <a:cs typeface="Calibri"/>
              </a:rPr>
              <a:t>Reinforcement Learning </a:t>
            </a:r>
            <a:endParaRPr lang="en-US" altLang="zh-CN" sz="40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D641B-CB69-4C49-ABC3-6DC5399FF42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日期占位符 3"/>
          <p:cNvSpPr txBox="1"/>
          <p:nvPr/>
        </p:nvSpPr>
        <p:spPr>
          <a:xfrm>
            <a:off x="804378" y="5091723"/>
            <a:ext cx="10580413" cy="1028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>
                <a:solidFill>
                  <a:schemeClr val="tx1"/>
                </a:solidFill>
                <a:latin typeface="Calibri"/>
                <a:cs typeface="Calibri"/>
              </a:rPr>
              <a:t>Lauriane Teyssier</a:t>
            </a:r>
            <a:endParaRPr lang="en-US" altLang="zh-CN" sz="180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altLang="fr-FR"/>
              <a:t>Advisor : Zhang Ya-Qin</a:t>
            </a:r>
            <a:endParaRPr lang="en-US" alt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16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 animBg="1"/>
      <p:bldP spid="7" grpId="1" animBg="1"/>
      <p:bldP spid="12" grpId="1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Different Methods for Zero-Shot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524635" y="2908300"/>
            <a:ext cx="489013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Successor features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ZoneTexte 9"/>
          <p:cNvSpPr txBox="1"/>
          <p:nvPr/>
        </p:nvSpPr>
        <p:spPr>
          <a:xfrm>
            <a:off x="31115" y="6180455"/>
            <a:ext cx="9379585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>
                <a:sym typeface="+mn-ea"/>
              </a:rPr>
              <a:t>1. Dayan</a:t>
            </a:r>
            <a:r>
              <a:rPr lang="en-US" sz="1200" dirty="0"/>
              <a:t> (1993)  ‘Improving Generalization for Temporal Difference Learning: The Successor Representation’ in Neural Computation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51160"/>
          <a:stretch>
            <a:fillRect/>
          </a:stretch>
        </p:blipFill>
        <p:spPr>
          <a:xfrm>
            <a:off x="1303020" y="1229360"/>
            <a:ext cx="9585960" cy="1551305"/>
          </a:xfrm>
          <a:prstGeom prst="rect">
            <a:avLst/>
          </a:prstGeom>
        </p:spPr>
      </p:pic>
      <p:sp>
        <p:nvSpPr>
          <p:cNvPr id="12" name="文本框 4"/>
          <p:cNvSpPr txBox="1"/>
          <p:nvPr/>
        </p:nvSpPr>
        <p:spPr>
          <a:xfrm>
            <a:off x="610870" y="4596765"/>
            <a:ext cx="685165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Forward-Bakward Representations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5147310"/>
            <a:ext cx="5154930" cy="3892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470" y="5552440"/>
            <a:ext cx="6629400" cy="49276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9055" y="6437630"/>
            <a:ext cx="641985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/>
              <a:t>2. Touati</a:t>
            </a:r>
            <a:r>
              <a:rPr lang="en-US" sz="1200" i="1"/>
              <a:t> et al.</a:t>
            </a:r>
            <a:r>
              <a:rPr lang="en-US" sz="1200"/>
              <a:t> (2023)  ‘Does zero-shot reinforcement learning exist?’ in ICLR 2023</a:t>
            </a:r>
            <a:endParaRPr lang="en-US" sz="1200"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4505" y="3806825"/>
            <a:ext cx="3709035" cy="13690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action retrieval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: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ctr"/>
            <a:endParaRPr lang="en-US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7035" y="4292600"/>
            <a:ext cx="3863340" cy="7454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" y="3430270"/>
            <a:ext cx="6969125" cy="995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Different Methods for Zero-Shot RL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11760" y="1804670"/>
            <a:ext cx="13366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FRE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111760" y="4850130"/>
            <a:ext cx="13366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HILPS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80" y="1075055"/>
            <a:ext cx="7787640" cy="2209165"/>
          </a:xfrm>
          <a:prstGeom prst="rect">
            <a:avLst/>
          </a:prstGeom>
        </p:spPr>
      </p:pic>
      <p:sp>
        <p:nvSpPr>
          <p:cNvPr id="13" name="Rectangles 12"/>
          <p:cNvSpPr/>
          <p:nvPr/>
        </p:nvSpPr>
        <p:spPr>
          <a:xfrm>
            <a:off x="5688965" y="1075055"/>
            <a:ext cx="4374515" cy="161480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95" y="3801745"/>
            <a:ext cx="10524490" cy="2618740"/>
          </a:xfrm>
          <a:prstGeom prst="rect">
            <a:avLst/>
          </a:prstGeom>
        </p:spPr>
      </p:pic>
      <p:sp>
        <p:nvSpPr>
          <p:cNvPr id="15" name="ZoneTexte 9"/>
          <p:cNvSpPr txBox="1"/>
          <p:nvPr/>
        </p:nvSpPr>
        <p:spPr>
          <a:xfrm>
            <a:off x="66675" y="6428105"/>
            <a:ext cx="1037844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/>
              <a:t>Park </a:t>
            </a:r>
            <a:r>
              <a:rPr lang="en-US" sz="1200" i="1" dirty="0"/>
              <a:t>et al.</a:t>
            </a:r>
            <a:r>
              <a:rPr lang="en-US" sz="1200" dirty="0"/>
              <a:t> (2024) ‘Foundation Policies with Hilbert Representations’ in arXiv </a:t>
            </a:r>
            <a:endParaRPr lang="en-US" sz="1200" dirty="0">
              <a:cs typeface="Calibri"/>
            </a:endParaRPr>
          </a:p>
        </p:txBody>
      </p:sp>
      <p:sp>
        <p:nvSpPr>
          <p:cNvPr id="16" name="ZoneTexte 9"/>
          <p:cNvSpPr txBox="1"/>
          <p:nvPr/>
        </p:nvSpPr>
        <p:spPr>
          <a:xfrm>
            <a:off x="133350" y="3378835"/>
            <a:ext cx="8527415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/>
              <a:t>Frans </a:t>
            </a:r>
            <a:r>
              <a:rPr lang="en-US" sz="1200" i="1" dirty="0"/>
              <a:t>et al.</a:t>
            </a:r>
            <a:r>
              <a:rPr lang="en-US" sz="1200" dirty="0"/>
              <a:t> (2024) ‘Unsupervised Zero-Shot Reinforcement Learning  via Functional Reward Encodings’ in arXiv </a:t>
            </a:r>
            <a:endParaRPr lang="en-US" sz="1200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/>
      <p:bldP spid="2" grpId="1"/>
      <p:bldP spid="4" grpId="1"/>
      <p:bldP spid="15" grpId="1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s 14"/>
          <p:cNvSpPr/>
          <p:nvPr/>
        </p:nvSpPr>
        <p:spPr>
          <a:xfrm>
            <a:off x="9211945" y="3136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Different Methods for Zero-Shot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766" b="506"/>
          <a:stretch>
            <a:fillRect/>
          </a:stretch>
        </p:blipFill>
        <p:spPr>
          <a:xfrm>
            <a:off x="6999605" y="3615055"/>
            <a:ext cx="5203190" cy="387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5" y="4200525"/>
            <a:ext cx="5160645" cy="14636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90" y="4260215"/>
            <a:ext cx="5274310" cy="1312545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-165100" y="4715510"/>
            <a:ext cx="107061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FRE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6057265" y="4715510"/>
            <a:ext cx="133667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HILPS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-88900" y="3595370"/>
            <a:ext cx="107061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SF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6057265" y="3591560"/>
            <a:ext cx="107061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FB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b="51160"/>
          <a:stretch>
            <a:fillRect/>
          </a:stretch>
        </p:blipFill>
        <p:spPr>
          <a:xfrm>
            <a:off x="1303020" y="1229360"/>
            <a:ext cx="9585960" cy="1551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90" y="3432810"/>
            <a:ext cx="5394325" cy="77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4" grpId="0"/>
      <p:bldP spid="4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137795" y="4488815"/>
            <a:ext cx="11912600" cy="18027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37795" y="2579370"/>
            <a:ext cx="11912600" cy="16503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Behavioral Foundation Model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1814830" y="1816735"/>
            <a:ext cx="8819515" cy="6477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"/>
          <p:cNvSpPr txBox="1"/>
          <p:nvPr/>
        </p:nvSpPr>
        <p:spPr>
          <a:xfrm>
            <a:off x="1548765" y="1510420"/>
            <a:ext cx="1663090" cy="70675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Traditional RL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587777" y="1483947"/>
            <a:ext cx="1650799" cy="70675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Zero-Shot RL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7265056" y="1270127"/>
            <a:ext cx="1871378" cy="1015663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Behavioral Foundation Model</a:t>
            </a:r>
            <a:endParaRPr lang="en-US" sz="2000" b="1" dirty="0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4" name="ZoneTexte 9"/>
          <p:cNvSpPr txBox="1"/>
          <p:nvPr/>
        </p:nvSpPr>
        <p:spPr>
          <a:xfrm>
            <a:off x="353695" y="6032500"/>
            <a:ext cx="1093851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/>
              <a:t>2. Tirinzoni </a:t>
            </a:r>
            <a:r>
              <a:rPr lang="en-US" sz="1200" i="1" dirty="0"/>
              <a:t>et al.</a:t>
            </a:r>
            <a:r>
              <a:rPr lang="en-US" sz="1200" dirty="0"/>
              <a:t> (2024) ‘Zero-Shot RL from Zero-Shot Whole-Body Humanoid Control via Behavioral Foundation Models’ in NeurIPS</a:t>
            </a:r>
            <a:endParaRPr lang="en-US" sz="1200" dirty="0">
              <a:cs typeface="Calibri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5420995" y="4852670"/>
            <a:ext cx="3385185" cy="70675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Forward-Backward Representations</a:t>
            </a:r>
            <a:endParaRPr lang="en-US" sz="2000" dirty="0">
              <a:cs typeface="Calibri"/>
            </a:endParaRPr>
          </a:p>
        </p:txBody>
      </p:sp>
      <p:sp>
        <p:nvSpPr>
          <p:cNvPr id="25" name="ZoneTexte 9"/>
          <p:cNvSpPr txBox="1"/>
          <p:nvPr/>
        </p:nvSpPr>
        <p:spPr>
          <a:xfrm>
            <a:off x="353695" y="3898900"/>
            <a:ext cx="602742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>
                <a:sym typeface="+mn-ea"/>
              </a:rPr>
              <a:t>1. Pirotta </a:t>
            </a:r>
            <a:r>
              <a:rPr lang="en-US" sz="1200" i="1" dirty="0"/>
              <a:t>et al.</a:t>
            </a:r>
            <a:r>
              <a:rPr lang="en-US" sz="1200" dirty="0"/>
              <a:t> (2024)  ‘Fast Imitation via Behavior Foundation Models’ in arXiv </a:t>
            </a:r>
            <a:endParaRPr lang="en-US" sz="1200" dirty="0">
              <a:cs typeface="Calibri"/>
            </a:endParaRPr>
          </a:p>
        </p:txBody>
      </p:sp>
      <p:sp>
        <p:nvSpPr>
          <p:cNvPr id="26" name="文本框 4"/>
          <p:cNvSpPr txBox="1"/>
          <p:nvPr/>
        </p:nvSpPr>
        <p:spPr>
          <a:xfrm>
            <a:off x="5395595" y="3040380"/>
            <a:ext cx="3385185" cy="7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Forward-Backward Representations</a:t>
            </a:r>
            <a:endParaRPr lang="en-US" sz="2000" dirty="0">
              <a:cs typeface="Calibri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2836545" y="3194685"/>
            <a:ext cx="1917065" cy="39878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Reward</a:t>
            </a:r>
            <a:endParaRPr lang="en-US" sz="2000" dirty="0">
              <a:cs typeface="Calibri"/>
            </a:endParaRPr>
          </a:p>
        </p:txBody>
      </p:sp>
      <p:cxnSp>
        <p:nvCxnSpPr>
          <p:cNvPr id="28" name="Connecteur droit avec flèche 9"/>
          <p:cNvCxnSpPr/>
          <p:nvPr/>
        </p:nvCxnSpPr>
        <p:spPr>
          <a:xfrm flipV="1">
            <a:off x="1264285" y="3413125"/>
            <a:ext cx="1711960" cy="3810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4"/>
          <p:cNvSpPr txBox="1"/>
          <p:nvPr/>
        </p:nvSpPr>
        <p:spPr>
          <a:xfrm>
            <a:off x="468630" y="3035300"/>
            <a:ext cx="1567815" cy="70675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>
                <a:solidFill>
                  <a:srgbClr val="203864"/>
                </a:solidFill>
                <a:cs typeface="Calibri"/>
              </a:rPr>
              <a:t>Imitation Learning</a:t>
            </a:r>
            <a:endParaRPr lang="en-US" sz="2000" b="1">
              <a:solidFill>
                <a:srgbClr val="203864"/>
              </a:solidFill>
              <a:cs typeface="Calibri"/>
            </a:endParaRPr>
          </a:p>
        </p:txBody>
      </p:sp>
      <p:cxnSp>
        <p:nvCxnSpPr>
          <p:cNvPr id="30" name="Connecteur droit avec flèche 9"/>
          <p:cNvCxnSpPr/>
          <p:nvPr/>
        </p:nvCxnSpPr>
        <p:spPr>
          <a:xfrm>
            <a:off x="4421505" y="3420745"/>
            <a:ext cx="1348740" cy="3175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9"/>
          <p:cNvCxnSpPr/>
          <p:nvPr/>
        </p:nvCxnSpPr>
        <p:spPr>
          <a:xfrm>
            <a:off x="8366760" y="3423920"/>
            <a:ext cx="1348740" cy="3175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4"/>
          <p:cNvSpPr txBox="1"/>
          <p:nvPr/>
        </p:nvSpPr>
        <p:spPr>
          <a:xfrm>
            <a:off x="9832975" y="3216910"/>
            <a:ext cx="1592580" cy="39878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Policy</a:t>
            </a:r>
            <a:endParaRPr lang="en-US" sz="2000" dirty="0">
              <a:cs typeface="Calibri"/>
            </a:endParaRPr>
          </a:p>
        </p:txBody>
      </p:sp>
      <p:cxnSp>
        <p:nvCxnSpPr>
          <p:cNvPr id="8" name="Connecteur droit avec flèche 9"/>
          <p:cNvCxnSpPr/>
          <p:nvPr/>
        </p:nvCxnSpPr>
        <p:spPr>
          <a:xfrm flipV="1">
            <a:off x="1875155" y="5266690"/>
            <a:ext cx="1711960" cy="3810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689610" y="4659630"/>
            <a:ext cx="914400" cy="1216660"/>
          </a:xfrm>
          <a:prstGeom prst="ca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Demo Data</a:t>
            </a:r>
            <a:endParaRPr lang="en-US"/>
          </a:p>
        </p:txBody>
      </p:sp>
      <p:sp>
        <p:nvSpPr>
          <p:cNvPr id="13" name="文本框 4"/>
          <p:cNvSpPr txBox="1"/>
          <p:nvPr/>
        </p:nvSpPr>
        <p:spPr>
          <a:xfrm>
            <a:off x="3211830" y="4559300"/>
            <a:ext cx="1917065" cy="39878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Actor</a:t>
            </a:r>
            <a:endParaRPr lang="en-US" sz="2000" dirty="0">
              <a:cs typeface="Calibri"/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3211830" y="5581015"/>
            <a:ext cx="1917065" cy="39878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Critic</a:t>
            </a:r>
            <a:endParaRPr lang="en-US" sz="2000" dirty="0">
              <a:cs typeface="Calibri"/>
            </a:endParaRPr>
          </a:p>
        </p:txBody>
      </p:sp>
      <p:cxnSp>
        <p:nvCxnSpPr>
          <p:cNvPr id="19" name="Connecteur droit avec flèche 9"/>
          <p:cNvCxnSpPr/>
          <p:nvPr/>
        </p:nvCxnSpPr>
        <p:spPr>
          <a:xfrm flipV="1">
            <a:off x="4611370" y="5271770"/>
            <a:ext cx="1025525" cy="458470"/>
          </a:xfrm>
          <a:prstGeom prst="straightConnector1">
            <a:avLst/>
          </a:prstGeom>
          <a:ln w="57150">
            <a:solidFill>
              <a:srgbClr val="20386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9"/>
          <p:cNvCxnSpPr/>
          <p:nvPr/>
        </p:nvCxnSpPr>
        <p:spPr>
          <a:xfrm>
            <a:off x="4671695" y="4789170"/>
            <a:ext cx="914400" cy="317500"/>
          </a:xfrm>
          <a:prstGeom prst="straightConnector1">
            <a:avLst/>
          </a:prstGeom>
          <a:ln w="57150">
            <a:solidFill>
              <a:srgbClr val="20386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9"/>
          <p:cNvCxnSpPr>
            <a:stCxn id="13" idx="2"/>
            <a:endCxn id="15" idx="0"/>
          </p:cNvCxnSpPr>
          <p:nvPr/>
        </p:nvCxnSpPr>
        <p:spPr>
          <a:xfrm>
            <a:off x="4170680" y="4958080"/>
            <a:ext cx="0" cy="622935"/>
          </a:xfrm>
          <a:prstGeom prst="straightConnector1">
            <a:avLst/>
          </a:prstGeom>
          <a:ln w="57150">
            <a:solidFill>
              <a:srgbClr val="20386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9"/>
          <p:cNvCxnSpPr/>
          <p:nvPr/>
        </p:nvCxnSpPr>
        <p:spPr>
          <a:xfrm>
            <a:off x="8392160" y="5193665"/>
            <a:ext cx="1348740" cy="3175"/>
          </a:xfrm>
          <a:prstGeom prst="straightConnector1">
            <a:avLst/>
          </a:prstGeom>
          <a:ln w="571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文本框 4"/>
          <p:cNvSpPr txBox="1"/>
          <p:nvPr/>
        </p:nvSpPr>
        <p:spPr>
          <a:xfrm>
            <a:off x="9740900" y="4995545"/>
            <a:ext cx="1592580" cy="398780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p>
            <a:pPr algn="ctr"/>
            <a:r>
              <a:rPr lang="en-US" sz="2000" b="1" dirty="0">
                <a:solidFill>
                  <a:srgbClr val="203864"/>
                </a:solidFill>
                <a:cs typeface="Calibri"/>
              </a:rPr>
              <a:t>Policy</a:t>
            </a:r>
            <a:endParaRPr lang="en-US" sz="2000" dirty="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9" grpId="0" animBg="1"/>
      <p:bldP spid="32" grpId="0" animBg="1"/>
      <p:bldP spid="34" grpId="0" animBg="1"/>
      <p:bldP spid="25" grpId="1"/>
      <p:bldP spid="26" grpId="1"/>
      <p:bldP spid="27" grpId="1" animBg="1"/>
      <p:bldP spid="29" grpId="1" animBg="1"/>
      <p:bldP spid="32" grpId="1" animBg="1"/>
      <p:bldP spid="34" grpId="1" animBg="1"/>
      <p:bldP spid="35" grpId="0" bldLvl="0" animBg="1"/>
      <p:bldP spid="14" grpId="0"/>
      <p:bldP spid="24" grpId="0" bldLvl="0" animBg="1"/>
      <p:bldP spid="12" grpId="0" bldLvl="0" animBg="1"/>
      <p:bldP spid="13" grpId="0" bldLvl="0" animBg="1"/>
      <p:bldP spid="15" grpId="0" bldLvl="0" animBg="1"/>
      <p:bldP spid="36" grpId="0" bldLvl="0" animBg="1"/>
      <p:bldP spid="35" grpId="1" animBg="1"/>
      <p:bldP spid="14" grpId="1"/>
      <p:bldP spid="24" grpId="1" animBg="1"/>
      <p:bldP spid="12" grpId="1" animBg="1"/>
      <p:bldP spid="13" grpId="1" animBg="1"/>
      <p:bldP spid="15" grpId="1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12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  <p:sp>
        <p:nvSpPr>
          <p:cNvPr id="3" name="文本框 2"/>
          <p:cNvSpPr txBox="1"/>
          <p:nvPr/>
        </p:nvSpPr>
        <p:spPr>
          <a:xfrm>
            <a:off x="7586345" y="2195195"/>
            <a:ext cx="4135120" cy="5870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FB Representations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7586345" y="3011170"/>
            <a:ext cx="4135120" cy="105625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Neural Network Architecture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7586345" y="4295775"/>
            <a:ext cx="413512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219 -0.00194444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635 0.00314815 " pathEditMode="relative" rAng="0" ptsTypes="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" y="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4688 0.00166667 " pathEditMode="relative" rAng="0" ptsTypes="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51 0.000277778 " pathEditMode="relative" rAng="0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6458 -0.0012037 " pathEditMode="relative" rAng="0" ptsTypes="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4" grpId="1" animBg="1"/>
      <p:bldP spid="5" grpId="1" animBg="1"/>
      <p:bldP spid="6" grpId="1" animBg="1"/>
      <p:bldP spid="7" grpId="1" animBg="1"/>
      <p:bldP spid="12" grpId="1" animBg="1"/>
      <p:bldP spid="3" grpId="0" bldLvl="0" animBg="1"/>
      <p:bldP spid="9" grpId="0" bldLvl="0" animBg="1"/>
      <p:bldP spid="10" grpId="0" bldLvl="0" animBg="1"/>
      <p:bldP spid="3" grpId="1" animBg="1"/>
      <p:bldP spid="9" grpId="1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s 33"/>
          <p:cNvSpPr/>
          <p:nvPr/>
        </p:nvSpPr>
        <p:spPr>
          <a:xfrm>
            <a:off x="9211945" y="46990"/>
            <a:ext cx="297942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 : coins arrondis 19"/>
          <p:cNvSpPr/>
          <p:nvPr/>
        </p:nvSpPr>
        <p:spPr>
          <a:xfrm>
            <a:off x="122181" y="1089865"/>
            <a:ext cx="5764057" cy="316263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文本框 4"/>
          <p:cNvSpPr txBox="1"/>
          <p:nvPr/>
        </p:nvSpPr>
        <p:spPr>
          <a:xfrm>
            <a:off x="794237" y="327739"/>
            <a:ext cx="105645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- Zero-Shot RL with FB Representations</a:t>
            </a:r>
            <a:endParaRPr lang="fr-FR" altLang="zh-CN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54412" y="1955306"/>
            <a:ext cx="4847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>
                <a:cs typeface="Calibri"/>
              </a:rPr>
              <a:t>Successor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measure</a:t>
            </a:r>
            <a:endParaRPr lang="fr-FR" b="1" err="1">
              <a:cs typeface="Calibri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676399" y="10814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/>
              <a:t>Reward</a:t>
            </a:r>
            <a:r>
              <a:rPr lang="fr-FR" b="1"/>
              <a:t> free MDP</a:t>
            </a:r>
            <a:r>
              <a:rPr lang="fr-FR"/>
              <a:t>​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26441" y="3030926"/>
            <a:ext cx="5766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>
                <a:cs typeface="Calibri"/>
              </a:rPr>
              <a:t>Forward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Backward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representation</a:t>
            </a:r>
            <a:r>
              <a:rPr lang="fr-FR" b="1">
                <a:cs typeface="Calibri"/>
              </a:rPr>
              <a:t> (</a:t>
            </a:r>
            <a:r>
              <a:rPr lang="fr-FR" b="1" err="1">
                <a:cs typeface="Calibri"/>
              </a:rPr>
              <a:t>low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rank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decomposition</a:t>
            </a:r>
            <a:r>
              <a:rPr lang="fr-FR" b="1">
                <a:cs typeface="Calibri"/>
              </a:rPr>
              <a:t>)</a:t>
            </a:r>
            <a:endParaRPr lang="fr-FR" b="1">
              <a:cs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4445" y="6418580"/>
            <a:ext cx="641985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/>
              <a:t>Touati et al (2023)  Does zero-shot reinforcement learning exist? in </a:t>
            </a:r>
            <a:r>
              <a:rPr lang="en-US" sz="1200" i="1"/>
              <a:t>ICLR 2023</a:t>
            </a:r>
            <a:endParaRPr lang="en-US" sz="1200">
              <a:cs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772398" y="1081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/>
              <a:t>Bellman update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782836" y="17285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/>
              <a:t>Loss</a:t>
            </a:r>
            <a:endParaRPr lang="fr-FR" err="1"/>
          </a:p>
        </p:txBody>
      </p:sp>
      <p:sp>
        <p:nvSpPr>
          <p:cNvPr id="7" name="ZoneTexte 6"/>
          <p:cNvSpPr txBox="1"/>
          <p:nvPr/>
        </p:nvSpPr>
        <p:spPr>
          <a:xfrm>
            <a:off x="7866343" y="30179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/>
              <a:t>Policy </a:t>
            </a:r>
            <a:r>
              <a:rPr lang="fr-FR" b="1" err="1"/>
              <a:t>retrieval</a:t>
            </a:r>
            <a:endParaRPr lang="fr-FR" err="1"/>
          </a:p>
        </p:txBody>
      </p:sp>
      <p:sp>
        <p:nvSpPr>
          <p:cNvPr id="14" name="Rectangle : coins arrondis 13"/>
          <p:cNvSpPr/>
          <p:nvPr/>
        </p:nvSpPr>
        <p:spPr>
          <a:xfrm>
            <a:off x="6259936" y="1079426"/>
            <a:ext cx="5784934" cy="316263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9382" b="736"/>
          <a:stretch>
            <a:fillRect/>
          </a:stretch>
        </p:blipFill>
        <p:spPr>
          <a:xfrm>
            <a:off x="7718425" y="3386455"/>
            <a:ext cx="2851150" cy="6026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1450975"/>
            <a:ext cx="2221230" cy="4178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90" y="2279015"/>
            <a:ext cx="5725160" cy="7378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0" y="3695700"/>
            <a:ext cx="5981700" cy="4089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2090" y="1388745"/>
            <a:ext cx="2481580" cy="4387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3035" y="2068830"/>
            <a:ext cx="5380355" cy="4330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6225" y="2533650"/>
            <a:ext cx="5317490" cy="427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/>
      <p:bldP spid="8" grpId="0"/>
      <p:bldP spid="10" grpId="0"/>
      <p:bldP spid="20" grpId="1" animBg="1"/>
      <p:bldP spid="13" grpId="1"/>
      <p:bldP spid="8" grpId="1"/>
      <p:bldP spid="10" grpId="1"/>
      <p:bldP spid="3" grpId="0"/>
      <p:bldP spid="6" grpId="0"/>
      <p:bldP spid="7" grpId="0"/>
      <p:bldP spid="14" grpId="0" animBg="1"/>
      <p:bldP spid="3" grpId="1"/>
      <p:bldP spid="6" grpId="1"/>
      <p:bldP spid="7" grpId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6540" y="3348990"/>
            <a:ext cx="2649220" cy="4121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9315" y="4537075"/>
            <a:ext cx="9434195" cy="1771650"/>
          </a:xfrm>
          <a:prstGeom prst="rect">
            <a:avLst/>
          </a:prstGeom>
        </p:spPr>
      </p:pic>
      <p:sp>
        <p:nvSpPr>
          <p:cNvPr id="34" name="Rectangles 33"/>
          <p:cNvSpPr/>
          <p:nvPr/>
        </p:nvSpPr>
        <p:spPr>
          <a:xfrm>
            <a:off x="9211945" y="46990"/>
            <a:ext cx="2979420" cy="133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 : coins arrondis 19"/>
          <p:cNvSpPr/>
          <p:nvPr/>
        </p:nvSpPr>
        <p:spPr>
          <a:xfrm>
            <a:off x="122181" y="1089865"/>
            <a:ext cx="5764057" cy="316263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/>
          <p:cNvSpPr/>
          <p:nvPr/>
        </p:nvSpPr>
        <p:spPr>
          <a:xfrm>
            <a:off x="3409950" y="4462780"/>
            <a:ext cx="8670925" cy="190690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文本框 4"/>
          <p:cNvSpPr txBox="1"/>
          <p:nvPr/>
        </p:nvSpPr>
        <p:spPr>
          <a:xfrm>
            <a:off x="794237" y="327739"/>
            <a:ext cx="105645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- Zero-Shot RL with FB Representations</a:t>
            </a:r>
            <a:endParaRPr lang="fr-FR" altLang="zh-CN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54412" y="1955306"/>
            <a:ext cx="48475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>
                <a:cs typeface="Calibri"/>
              </a:rPr>
              <a:t>Successor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measure</a:t>
            </a:r>
            <a:endParaRPr lang="fr-FR" b="1" err="1"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69120" y="5175885"/>
            <a:ext cx="1031240" cy="3949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8318838" y="4873476"/>
            <a:ext cx="27432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1400" i="1">
                <a:solidFill>
                  <a:srgbClr val="7030A0"/>
                </a:solidFill>
                <a:cs typeface="Calibri"/>
              </a:rPr>
              <a:t>Out Of Distribution</a:t>
            </a:r>
            <a:endParaRPr lang="fr-FR" sz="1400" i="1" err="1">
              <a:solidFill>
                <a:srgbClr val="7030A0"/>
              </a:solidFill>
              <a:cs typeface="Calibri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5657663" y="5289078"/>
            <a:ext cx="301924" cy="3019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676399" y="10814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/>
              <a:t>Reward</a:t>
            </a:r>
            <a:r>
              <a:rPr lang="fr-FR" b="1"/>
              <a:t> free MDP</a:t>
            </a:r>
            <a:r>
              <a:rPr lang="fr-FR"/>
              <a:t>​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26441" y="3030926"/>
            <a:ext cx="57661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>
                <a:cs typeface="Calibri"/>
              </a:rPr>
              <a:t>Forward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Backward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representation</a:t>
            </a:r>
            <a:r>
              <a:rPr lang="fr-FR" b="1">
                <a:cs typeface="Calibri"/>
              </a:rPr>
              <a:t> (</a:t>
            </a:r>
            <a:r>
              <a:rPr lang="fr-FR" b="1" err="1">
                <a:cs typeface="Calibri"/>
              </a:rPr>
              <a:t>low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rank</a:t>
            </a:r>
            <a:r>
              <a:rPr lang="fr-FR" b="1">
                <a:cs typeface="Calibri"/>
              </a:rPr>
              <a:t> </a:t>
            </a:r>
            <a:r>
              <a:rPr lang="fr-FR" b="1" err="1">
                <a:cs typeface="Calibri"/>
              </a:rPr>
              <a:t>decomposition</a:t>
            </a:r>
            <a:r>
              <a:rPr lang="fr-FR" b="1">
                <a:cs typeface="Calibri"/>
              </a:rPr>
              <a:t>)</a:t>
            </a:r>
            <a:endParaRPr lang="fr-FR" b="1">
              <a:cs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-4445" y="6418580"/>
            <a:ext cx="641985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/>
              <a:t>Touati et al (2023)  Does zero-shot reinforcement learning exist? in </a:t>
            </a:r>
            <a:r>
              <a:rPr lang="en-US" sz="1200" i="1"/>
              <a:t>ICLR 2023</a:t>
            </a:r>
            <a:endParaRPr lang="en-US" sz="1200">
              <a:cs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772398" y="1081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/>
              <a:t>Bellman update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782836" y="17285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/>
              <a:t>Loss</a:t>
            </a:r>
            <a:endParaRPr lang="fr-FR" err="1"/>
          </a:p>
        </p:txBody>
      </p:sp>
      <p:sp>
        <p:nvSpPr>
          <p:cNvPr id="7" name="ZoneTexte 6"/>
          <p:cNvSpPr txBox="1"/>
          <p:nvPr/>
        </p:nvSpPr>
        <p:spPr>
          <a:xfrm>
            <a:off x="7866343" y="30179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/>
              <a:t>Policy </a:t>
            </a:r>
            <a:r>
              <a:rPr lang="fr-FR" b="1" err="1"/>
              <a:t>retrieval</a:t>
            </a:r>
            <a:endParaRPr lang="fr-FR" err="1"/>
          </a:p>
        </p:txBody>
      </p:sp>
      <p:sp>
        <p:nvSpPr>
          <p:cNvPr id="9" name="文本框 4"/>
          <p:cNvSpPr txBox="1"/>
          <p:nvPr/>
        </p:nvSpPr>
        <p:spPr>
          <a:xfrm>
            <a:off x="794385" y="4546600"/>
            <a:ext cx="203835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Limitation</a:t>
            </a:r>
            <a:endParaRPr lang="en-US" altLang="zh-CN" sz="28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684574" y="5010870"/>
            <a:ext cx="1407091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1400" i="1" err="1">
                <a:solidFill>
                  <a:srgbClr val="7030A0"/>
                </a:solidFill>
                <a:cs typeface="Calibri"/>
              </a:rPr>
              <a:t>Fixed</a:t>
            </a:r>
            <a:r>
              <a:rPr lang="fr-FR" sz="1400" i="1">
                <a:solidFill>
                  <a:srgbClr val="7030A0"/>
                </a:solidFill>
                <a:cs typeface="Calibri"/>
              </a:rPr>
              <a:t> </a:t>
            </a:r>
            <a:r>
              <a:rPr lang="en-US" altLang="fr-FR" sz="1400" i="1">
                <a:solidFill>
                  <a:srgbClr val="7030A0"/>
                </a:solidFill>
                <a:cs typeface="Calibri"/>
              </a:rPr>
              <a:t>D</a:t>
            </a:r>
            <a:r>
              <a:rPr lang="fr-FR" sz="1400" i="1" err="1">
                <a:solidFill>
                  <a:srgbClr val="7030A0"/>
                </a:solidFill>
                <a:cs typeface="Calibri"/>
              </a:rPr>
              <a:t>ataset</a:t>
            </a:r>
            <a:endParaRPr lang="fr-FR" sz="1400" i="1" err="1">
              <a:solidFill>
                <a:srgbClr val="7030A0"/>
              </a:solidFill>
              <a:cs typeface="Calibri"/>
            </a:endParaRPr>
          </a:p>
        </p:txBody>
      </p:sp>
      <p:sp>
        <p:nvSpPr>
          <p:cNvPr id="14" name="Rectangle : coins arrondis 13"/>
          <p:cNvSpPr/>
          <p:nvPr/>
        </p:nvSpPr>
        <p:spPr>
          <a:xfrm>
            <a:off x="6259936" y="1079426"/>
            <a:ext cx="5784934" cy="316263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24"/>
          <p:cNvSpPr/>
          <p:nvPr/>
        </p:nvSpPr>
        <p:spPr>
          <a:xfrm>
            <a:off x="4957445" y="4549775"/>
            <a:ext cx="593725" cy="394970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31" name="ZoneTexte 25"/>
          <p:cNvSpPr txBox="1"/>
          <p:nvPr/>
        </p:nvSpPr>
        <p:spPr>
          <a:xfrm>
            <a:off x="441325" y="5117465"/>
            <a:ext cx="2743835" cy="339887"/>
          </a:xfrm>
          <a:prstGeom prst="round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altLang="fr-FR" sz="1400" i="1">
                <a:solidFill>
                  <a:srgbClr val="7030A0"/>
                </a:solidFill>
                <a:cs typeface="Calibri"/>
              </a:rPr>
              <a:t>Distributional Shift Errors</a:t>
            </a:r>
            <a:endParaRPr lang="en-US" altLang="fr-FR" sz="1400" i="1" err="1">
              <a:solidFill>
                <a:srgbClr val="7030A0"/>
              </a:solidFill>
              <a:cs typeface="Calibri"/>
            </a:endParaRPr>
          </a:p>
        </p:txBody>
      </p:sp>
      <p:sp>
        <p:nvSpPr>
          <p:cNvPr id="32" name="ZoneTexte 25"/>
          <p:cNvSpPr txBox="1"/>
          <p:nvPr/>
        </p:nvSpPr>
        <p:spPr>
          <a:xfrm>
            <a:off x="441325" y="5591175"/>
            <a:ext cx="2744470" cy="578444"/>
          </a:xfrm>
          <a:prstGeom prst="round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altLang="fr-FR" sz="1400" i="1">
                <a:solidFill>
                  <a:schemeClr val="accent2">
                    <a:lumMod val="50000"/>
                  </a:schemeClr>
                </a:solidFill>
                <a:cs typeface="Calibri"/>
              </a:rPr>
              <a:t>Matrix Representation </a:t>
            </a:r>
            <a:endParaRPr lang="en-US" altLang="fr-FR" sz="1400" i="1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pPr algn="ctr"/>
            <a:r>
              <a:rPr lang="en-US" altLang="fr-FR" sz="1400" i="1">
                <a:solidFill>
                  <a:schemeClr val="accent2">
                    <a:lumMod val="50000"/>
                  </a:schemeClr>
                </a:solidFill>
                <a:cs typeface="Calibri"/>
              </a:rPr>
              <a:t>-&gt; Limits FB Expressivity </a:t>
            </a:r>
            <a:endParaRPr lang="en-US" altLang="fr-FR" sz="1400" i="1" err="1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385" y="1450975"/>
            <a:ext cx="2221230" cy="4178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90" y="2279015"/>
            <a:ext cx="5725160" cy="7378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90" y="3695700"/>
            <a:ext cx="5981700" cy="4089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2090" y="1388745"/>
            <a:ext cx="2481580" cy="4387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3035" y="2068830"/>
            <a:ext cx="5380355" cy="4330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6225" y="2533650"/>
            <a:ext cx="5317490" cy="42799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455" y="3693160"/>
            <a:ext cx="3740150" cy="549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15875"/>
            <a:ext cx="12192000" cy="6873875"/>
          </a:xfrm>
          <a:prstGeom prst="rect">
            <a:avLst/>
          </a:prstGeom>
          <a:solidFill>
            <a:srgbClr val="E7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147" y="3051844"/>
            <a:ext cx="11741062" cy="58356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3200" dirty="0"/>
              <a:t>This thesis aims to propose an Enhanced FB-based Algorithm</a:t>
            </a:r>
            <a:endParaRPr lang="en-US" sz="3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/>
      <p:bldP spid="28" grpId="0" bldLvl="0" animBg="1"/>
      <p:bldP spid="29" grpId="0"/>
      <p:bldP spid="12" grpId="0" bldLvl="0" animBg="1"/>
      <p:bldP spid="23" grpId="0" bldLvl="0" animBg="1"/>
      <p:bldP spid="16" grpId="0" bldLvl="0" animBg="1"/>
      <p:bldP spid="31" grpId="0" bldLvl="0" animBg="1"/>
      <p:bldP spid="3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Neural Network Enhancement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904240"/>
            <a:ext cx="2553335" cy="1572260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 rot="16200000">
            <a:off x="2051050" y="1267460"/>
            <a:ext cx="357505" cy="3161665"/>
          </a:xfrm>
          <a:prstGeom prst="leftBrace">
            <a:avLst>
              <a:gd name="adj1" fmla="val 27353"/>
              <a:gd name="adj2" fmla="val 5001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9229090" y="347980"/>
            <a:ext cx="357505" cy="4901565"/>
          </a:xfrm>
          <a:prstGeom prst="leftBrace">
            <a:avLst>
              <a:gd name="adj1" fmla="val 27353"/>
              <a:gd name="adj2" fmla="val 5001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4175" y="2886710"/>
            <a:ext cx="264160" cy="4457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6770" y="2985770"/>
            <a:ext cx="264160" cy="445770"/>
          </a:xfrm>
          <a:prstGeom prst="rect">
            <a:avLst/>
          </a:prstGeom>
        </p:spPr>
      </p:pic>
      <p:sp>
        <p:nvSpPr>
          <p:cNvPr id="25" name="Rectangles 24"/>
          <p:cNvSpPr/>
          <p:nvPr/>
        </p:nvSpPr>
        <p:spPr>
          <a:xfrm>
            <a:off x="8718550" y="79375"/>
            <a:ext cx="339153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9484995" y="79375"/>
            <a:ext cx="262509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855" y="744220"/>
            <a:ext cx="5099685" cy="1785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t="8592" b="9820"/>
          <a:stretch>
            <a:fillRect/>
          </a:stretch>
        </p:blipFill>
        <p:spPr>
          <a:xfrm>
            <a:off x="1587500" y="3385185"/>
            <a:ext cx="3284855" cy="2532380"/>
          </a:xfrm>
          <a:prstGeom prst="rect">
            <a:avLst/>
          </a:prstGeom>
        </p:spPr>
      </p:pic>
      <p:sp>
        <p:nvSpPr>
          <p:cNvPr id="32" name="ZoneTexte 18"/>
          <p:cNvSpPr txBox="1"/>
          <p:nvPr/>
        </p:nvSpPr>
        <p:spPr>
          <a:xfrm>
            <a:off x="3971925" y="155257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Theoritical Compliance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ZoneTexte 18"/>
          <p:cNvSpPr txBox="1"/>
          <p:nvPr/>
        </p:nvSpPr>
        <p:spPr>
          <a:xfrm>
            <a:off x="3971925" y="98615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Scalability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3" name="ZoneTexte 18"/>
          <p:cNvSpPr txBox="1"/>
          <p:nvPr/>
        </p:nvSpPr>
        <p:spPr>
          <a:xfrm>
            <a:off x="3971925" y="212153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Performance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630" y="3385185"/>
            <a:ext cx="3217545" cy="25323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rcRect l="220" b="4854"/>
          <a:stretch>
            <a:fillRect/>
          </a:stretch>
        </p:blipFill>
        <p:spPr>
          <a:xfrm>
            <a:off x="10069195" y="3140075"/>
            <a:ext cx="575310" cy="319913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1672908" y="6067425"/>
            <a:ext cx="7849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Distribution of the Successor Measures in the Projected State-Action Space</a:t>
            </a:r>
            <a:endParaRPr lang="en-US"/>
          </a:p>
        </p:txBody>
      </p:sp>
      <p:cxnSp>
        <p:nvCxnSpPr>
          <p:cNvPr id="26" name="Straight Arrow Connector 25"/>
          <p:cNvCxnSpPr>
            <a:stCxn id="6" idx="3"/>
            <a:endCxn id="14" idx="1"/>
          </p:cNvCxnSpPr>
          <p:nvPr/>
        </p:nvCxnSpPr>
        <p:spPr>
          <a:xfrm>
            <a:off x="4872355" y="4651375"/>
            <a:ext cx="118427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32" grpId="0" bldLvl="0" animBg="1"/>
      <p:bldP spid="3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NN: Enhance FB Expressivity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867775" y="4476750"/>
            <a:ext cx="2743200" cy="365125"/>
          </a:xfrm>
        </p:spPr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904240"/>
            <a:ext cx="2553335" cy="1572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2720" y="2844165"/>
            <a:ext cx="2575560" cy="29845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90340" y="2774950"/>
            <a:ext cx="2429510" cy="305371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65805" y="4180205"/>
            <a:ext cx="7194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3"/>
          </p:cNvCxnSpPr>
          <p:nvPr/>
        </p:nvCxnSpPr>
        <p:spPr>
          <a:xfrm>
            <a:off x="6419850" y="4302125"/>
            <a:ext cx="1781810" cy="1333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1936750" y="4505960"/>
            <a:ext cx="357505" cy="3161665"/>
          </a:xfrm>
          <a:prstGeom prst="leftBrace">
            <a:avLst>
              <a:gd name="adj1" fmla="val 27353"/>
              <a:gd name="adj2" fmla="val 5001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16200000">
            <a:off x="9114790" y="3586480"/>
            <a:ext cx="357505" cy="4901565"/>
          </a:xfrm>
          <a:prstGeom prst="leftBrace">
            <a:avLst>
              <a:gd name="adj1" fmla="val 27353"/>
              <a:gd name="adj2" fmla="val 5001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9875" y="6125210"/>
            <a:ext cx="264160" cy="4457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2470" y="6224270"/>
            <a:ext cx="264160" cy="4457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570" y="2685415"/>
            <a:ext cx="3525520" cy="3314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2750" y="2844165"/>
            <a:ext cx="5306695" cy="2599690"/>
          </a:xfrm>
          <a:prstGeom prst="rect">
            <a:avLst/>
          </a:prstGeom>
        </p:spPr>
      </p:pic>
      <p:sp>
        <p:nvSpPr>
          <p:cNvPr id="25" name="Rectangles 24"/>
          <p:cNvSpPr/>
          <p:nvPr/>
        </p:nvSpPr>
        <p:spPr>
          <a:xfrm>
            <a:off x="8718550" y="79375"/>
            <a:ext cx="339153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9484995" y="79375"/>
            <a:ext cx="2625090" cy="1476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374900" y="2529840"/>
            <a:ext cx="9525" cy="6191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9408160" y="2529840"/>
            <a:ext cx="15875" cy="34861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0855" y="744220"/>
            <a:ext cx="5099685" cy="1785620"/>
          </a:xfrm>
          <a:prstGeom prst="rect">
            <a:avLst/>
          </a:prstGeom>
        </p:spPr>
      </p:pic>
      <p:sp>
        <p:nvSpPr>
          <p:cNvPr id="21" name="ZoneTexte 18"/>
          <p:cNvSpPr txBox="1"/>
          <p:nvPr/>
        </p:nvSpPr>
        <p:spPr>
          <a:xfrm>
            <a:off x="3971925" y="155257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Theoritical Compliance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26" name="ZoneTexte 18"/>
          <p:cNvSpPr txBox="1"/>
          <p:nvPr/>
        </p:nvSpPr>
        <p:spPr>
          <a:xfrm>
            <a:off x="3971925" y="98615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Scalability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27" name="ZoneTexte 18"/>
          <p:cNvSpPr txBox="1"/>
          <p:nvPr/>
        </p:nvSpPr>
        <p:spPr>
          <a:xfrm>
            <a:off x="3971925" y="2121535"/>
            <a:ext cx="2703830" cy="4081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b="1" err="1">
                <a:solidFill>
                  <a:srgbClr val="FF0000"/>
                </a:solidFill>
                <a:cs typeface="Calibri"/>
              </a:rPr>
              <a:t>Performance</a:t>
            </a:r>
            <a:endParaRPr lang="en-US" altLang="fr-FR" b="1" err="1">
              <a:solidFill>
                <a:srgbClr val="FF0000"/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 bldLvl="0" animBg="1"/>
      <p:bldP spid="9" grpId="1" animBg="1"/>
      <p:bldP spid="27" grpId="1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7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animBg="1"/>
      <p:bldP spid="10" grpId="0" bldLvl="0" animBg="1"/>
      <p:bldP spid="10" grpId="1" animBg="1"/>
      <p:bldP spid="11" grpId="0" bldLvl="0" animBg="1"/>
      <p:bldP spid="11" grpId="1" animBg="1"/>
      <p:bldP spid="7" grpId="0" bldLvl="0" animBg="1"/>
      <p:bldP spid="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8326"/>
          <a:stretch>
            <a:fillRect/>
          </a:stretch>
        </p:blipFill>
        <p:spPr>
          <a:xfrm>
            <a:off x="1732915" y="1243965"/>
            <a:ext cx="8648700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45" name="Rectangle : coins arrondis 44"/>
          <p:cNvSpPr/>
          <p:nvPr/>
        </p:nvSpPr>
        <p:spPr>
          <a:xfrm>
            <a:off x="1666875" y="1153160"/>
            <a:ext cx="8858885" cy="189166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s 4"/>
          <p:cNvSpPr/>
          <p:nvPr/>
        </p:nvSpPr>
        <p:spPr>
          <a:xfrm>
            <a:off x="9211945" y="110490"/>
            <a:ext cx="850900" cy="973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74212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Regularization: Fight Distributional Shift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66379" y="1878733"/>
            <a:ext cx="1710512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ZoneTexte 50"/>
          <p:cNvSpPr txBox="1"/>
          <p:nvPr/>
        </p:nvSpPr>
        <p:spPr>
          <a:xfrm>
            <a:off x="6615768" y="1576556"/>
            <a:ext cx="27432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1400" i="1">
                <a:solidFill>
                  <a:srgbClr val="FF0000"/>
                </a:solidFill>
                <a:cs typeface="Calibri"/>
              </a:rPr>
              <a:t>Out Of Distribution </a:t>
            </a:r>
            <a:r>
              <a:rPr lang="en-US" altLang="fr-FR" sz="1400" i="1">
                <a:solidFill>
                  <a:srgbClr val="FF0000"/>
                </a:solidFill>
                <a:cs typeface="Calibri"/>
              </a:rPr>
              <a:t>E</a:t>
            </a:r>
            <a:r>
              <a:rPr lang="fr-FR" sz="1400" i="1" err="1">
                <a:solidFill>
                  <a:srgbClr val="FF0000"/>
                </a:solidFill>
                <a:cs typeface="Calibri"/>
              </a:rPr>
              <a:t>rrors</a:t>
            </a:r>
            <a:endParaRPr lang="fr-FR" sz="1400" i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3966210" y="2003425"/>
            <a:ext cx="301625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/>
          <p:cNvSpPr txBox="1"/>
          <p:nvPr/>
        </p:nvSpPr>
        <p:spPr>
          <a:xfrm>
            <a:off x="3107234" y="1771100"/>
            <a:ext cx="1407091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1400" i="1" err="1">
                <a:solidFill>
                  <a:srgbClr val="FF0000"/>
                </a:solidFill>
                <a:cs typeface="Calibri"/>
              </a:rPr>
              <a:t>Fixed</a:t>
            </a:r>
            <a:r>
              <a:rPr lang="fr-FR" sz="1400" i="1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fr-FR" sz="1400" i="1">
                <a:solidFill>
                  <a:srgbClr val="FF0000"/>
                </a:solidFill>
                <a:cs typeface="Calibri"/>
              </a:rPr>
              <a:t>D</a:t>
            </a:r>
            <a:r>
              <a:rPr lang="fr-FR" sz="1400" i="1" err="1">
                <a:solidFill>
                  <a:srgbClr val="FF0000"/>
                </a:solidFill>
                <a:cs typeface="Calibri"/>
              </a:rPr>
              <a:t>ataset</a:t>
            </a:r>
            <a:endParaRPr lang="fr-FR" sz="1400" i="1" err="1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r="32475"/>
          <a:stretch>
            <a:fillRect/>
          </a:stretch>
        </p:blipFill>
        <p:spPr>
          <a:xfrm>
            <a:off x="1201420" y="3206115"/>
            <a:ext cx="6523990" cy="3127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rcRect l="66776"/>
          <a:stretch>
            <a:fillRect/>
          </a:stretch>
        </p:blipFill>
        <p:spPr>
          <a:xfrm>
            <a:off x="7653020" y="3206115"/>
            <a:ext cx="3209925" cy="3127375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21590" y="6427470"/>
            <a:ext cx="730885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/>
              <a:t>Jeen </a:t>
            </a:r>
            <a:r>
              <a:rPr lang="en-US" sz="1200" i="1"/>
              <a:t>et al. </a:t>
            </a:r>
            <a:r>
              <a:rPr lang="en-US" sz="1200"/>
              <a:t>(2024)  ‘Zero-shot reinforcement learning from low quality data’ in </a:t>
            </a:r>
            <a:r>
              <a:rPr lang="en-US" sz="1200" i="1" err="1"/>
              <a:t>NeurIPS</a:t>
            </a:r>
            <a:r>
              <a:rPr lang="en-US" sz="1200" i="1"/>
              <a:t> </a:t>
            </a:r>
            <a:endParaRPr lang="en-US" sz="1200"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2280" y="4812665"/>
            <a:ext cx="4486910" cy="4140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9550" y="3997960"/>
            <a:ext cx="4852035" cy="5588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4" name="文本框 4"/>
          <p:cNvSpPr txBox="1"/>
          <p:nvPr/>
        </p:nvSpPr>
        <p:spPr>
          <a:xfrm>
            <a:off x="825500" y="327660"/>
            <a:ext cx="74212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Regularization: Fight Distributional Shift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angle : coins arrondis 5"/>
          <p:cNvSpPr/>
          <p:nvPr/>
        </p:nvSpPr>
        <p:spPr>
          <a:xfrm>
            <a:off x="6390775" y="3345789"/>
            <a:ext cx="5388280" cy="2578086"/>
          </a:xfrm>
          <a:prstGeom prst="roundRect">
            <a:avLst/>
          </a:prstGeom>
          <a:noFill/>
          <a:ln w="28575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/>
          <p:cNvSpPr/>
          <p:nvPr/>
        </p:nvSpPr>
        <p:spPr>
          <a:xfrm>
            <a:off x="399160" y="3356228"/>
            <a:ext cx="5409154" cy="256764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038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999490" y="3388360"/>
            <a:ext cx="4225925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altLang="fr-FR" sz="2800" b="1" err="1">
                <a:solidFill>
                  <a:srgbClr val="203864"/>
                </a:solidFill>
              </a:rPr>
              <a:t>Current state-of-the-art</a:t>
            </a:r>
            <a:endParaRPr lang="en-US" altLang="fr-FR"/>
          </a:p>
        </p:txBody>
      </p:sp>
      <p:sp>
        <p:nvSpPr>
          <p:cNvPr id="17" name="ZoneTexte 16"/>
          <p:cNvSpPr txBox="1"/>
          <p:nvPr/>
        </p:nvSpPr>
        <p:spPr>
          <a:xfrm>
            <a:off x="398780" y="5946775"/>
            <a:ext cx="5409565" cy="460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/>
              <a:t>Jeen </a:t>
            </a:r>
            <a:r>
              <a:rPr lang="en-US" sz="1200" i="1"/>
              <a:t>et al. </a:t>
            </a:r>
            <a:r>
              <a:rPr lang="en-US" sz="1200"/>
              <a:t>(2024)  ‘Zero-shot reinforcement learning from low quality data’ in </a:t>
            </a:r>
            <a:r>
              <a:rPr lang="en-US" sz="1200" i="1" err="1"/>
              <a:t>NeurIPS</a:t>
            </a:r>
            <a:r>
              <a:rPr lang="en-US" sz="1200" i="1"/>
              <a:t> </a:t>
            </a:r>
            <a:endParaRPr lang="en-US" sz="1200">
              <a:cs typeface="Calibri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350010" y="3410406"/>
            <a:ext cx="3985364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altLang="fr-FR" sz="2800" b="1">
                <a:solidFill>
                  <a:srgbClr val="203864"/>
                </a:solidFill>
              </a:rPr>
              <a:t>Better</a:t>
            </a:r>
            <a:r>
              <a:rPr lang="fr-FR" sz="2800" b="1">
                <a:solidFill>
                  <a:srgbClr val="203864"/>
                </a:solidFill>
              </a:rPr>
              <a:t> alternative</a:t>
            </a:r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7183120" y="5946775"/>
            <a:ext cx="4505325" cy="460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err="1"/>
              <a:t>Kostrikov</a:t>
            </a:r>
            <a:r>
              <a:rPr lang="en-US" sz="1200"/>
              <a:t> </a:t>
            </a:r>
            <a:r>
              <a:rPr lang="en-US" sz="1200" i="1"/>
              <a:t>et al. </a:t>
            </a:r>
            <a:r>
              <a:rPr lang="en-US" sz="1200"/>
              <a:t>(2022) ‘Offline reinforcement learning with implicit Q-learning’ in </a:t>
            </a:r>
            <a:r>
              <a:rPr lang="en-US" sz="1200" i="1"/>
              <a:t>ICLR</a:t>
            </a:r>
            <a:endParaRPr lang="en-US" sz="1200">
              <a:cs typeface="Calibri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100455" y="5528945"/>
            <a:ext cx="4023995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altLang="fr-FR" b="1">
                <a:cs typeface="Calibri"/>
              </a:rPr>
              <a:t>MCFB/VCFB</a:t>
            </a:r>
            <a:endParaRPr lang="en-US" altLang="fr-FR" b="1" err="1"/>
          </a:p>
        </p:txBody>
      </p:sp>
      <p:sp>
        <p:nvSpPr>
          <p:cNvPr id="29" name="ZoneTexte 28"/>
          <p:cNvSpPr txBox="1"/>
          <p:nvPr/>
        </p:nvSpPr>
        <p:spPr>
          <a:xfrm>
            <a:off x="7765326" y="5529103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b="1" err="1">
                <a:cs typeface="Calibri"/>
              </a:rPr>
              <a:t>Implicit</a:t>
            </a:r>
            <a:r>
              <a:rPr lang="fr-FR" b="1">
                <a:cs typeface="Calibri"/>
              </a:rPr>
              <a:t> Q-</a:t>
            </a:r>
            <a:r>
              <a:rPr lang="fr-FR" b="1" err="1">
                <a:cs typeface="Calibri"/>
              </a:rPr>
              <a:t>learning</a:t>
            </a:r>
            <a:endParaRPr lang="fr-FR" b="1" err="1"/>
          </a:p>
        </p:txBody>
      </p:sp>
      <p:sp>
        <p:nvSpPr>
          <p:cNvPr id="31" name="Flèche : droite 30"/>
          <p:cNvSpPr/>
          <p:nvPr/>
        </p:nvSpPr>
        <p:spPr>
          <a:xfrm rot="5400000">
            <a:off x="8967725" y="4455454"/>
            <a:ext cx="334027" cy="37578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9076734" y="4094336"/>
            <a:ext cx="1221288" cy="396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9338945" y="4814570"/>
            <a:ext cx="869950" cy="396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7939892" y="4971158"/>
            <a:ext cx="219206" cy="177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469900" y="4146550"/>
            <a:ext cx="5226050" cy="765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54"/>
          <p:cNvSpPr txBox="1"/>
          <p:nvPr/>
        </p:nvSpPr>
        <p:spPr>
          <a:xfrm>
            <a:off x="1090930" y="3796030"/>
            <a:ext cx="4025265" cy="398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altLang="fr-FR" sz="2000" i="1" err="1">
                <a:solidFill>
                  <a:srgbClr val="203864"/>
                </a:solidFill>
                <a:cs typeface="Calibri"/>
              </a:rPr>
              <a:t>-&gt; adapt Conservative Q-learning</a:t>
            </a:r>
            <a:endParaRPr lang="en-US" altLang="fr-FR" sz="2000" i="1" err="1">
              <a:solidFill>
                <a:srgbClr val="203864"/>
              </a:solidFill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8326"/>
          <a:stretch>
            <a:fillRect/>
          </a:stretch>
        </p:blipFill>
        <p:spPr>
          <a:xfrm>
            <a:off x="1732915" y="1243965"/>
            <a:ext cx="8648700" cy="1771650"/>
          </a:xfrm>
          <a:prstGeom prst="rect">
            <a:avLst/>
          </a:prstGeom>
        </p:spPr>
      </p:pic>
      <p:sp>
        <p:nvSpPr>
          <p:cNvPr id="8" name="Rectangle : coins arrondis 44"/>
          <p:cNvSpPr/>
          <p:nvPr/>
        </p:nvSpPr>
        <p:spPr>
          <a:xfrm>
            <a:off x="1666875" y="1153160"/>
            <a:ext cx="8858885" cy="1891665"/>
          </a:xfrm>
          <a:prstGeom prst="roundRect">
            <a:avLst/>
          </a:prstGeom>
          <a:noFill/>
          <a:ln w="28575">
            <a:solidFill>
              <a:srgbClr val="20386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9" name="Rectangle 48"/>
          <p:cNvSpPr/>
          <p:nvPr/>
        </p:nvSpPr>
        <p:spPr>
          <a:xfrm>
            <a:off x="7166379" y="1878733"/>
            <a:ext cx="1710512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1" name="ZoneTexte 50"/>
          <p:cNvSpPr txBox="1"/>
          <p:nvPr/>
        </p:nvSpPr>
        <p:spPr>
          <a:xfrm>
            <a:off x="6615768" y="1576556"/>
            <a:ext cx="27432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fr-FR" sz="1400" i="1">
                <a:solidFill>
                  <a:srgbClr val="FF0000"/>
                </a:solidFill>
                <a:cs typeface="Calibri"/>
              </a:rPr>
              <a:t>Out Of Distribution </a:t>
            </a:r>
            <a:r>
              <a:rPr lang="en-US" altLang="fr-FR" sz="1400" i="1">
                <a:solidFill>
                  <a:srgbClr val="FF0000"/>
                </a:solidFill>
                <a:cs typeface="Calibri"/>
              </a:rPr>
              <a:t>E</a:t>
            </a:r>
            <a:r>
              <a:rPr lang="fr-FR" sz="1400" i="1" err="1">
                <a:solidFill>
                  <a:srgbClr val="FF0000"/>
                </a:solidFill>
                <a:cs typeface="Calibri"/>
              </a:rPr>
              <a:t>rrors</a:t>
            </a:r>
            <a:endParaRPr lang="fr-FR" sz="1400" i="1" err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12" name="Ellipse 52"/>
          <p:cNvSpPr/>
          <p:nvPr/>
        </p:nvSpPr>
        <p:spPr>
          <a:xfrm>
            <a:off x="3966210" y="2003425"/>
            <a:ext cx="301625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4" name="ZoneTexte 54"/>
          <p:cNvSpPr txBox="1"/>
          <p:nvPr/>
        </p:nvSpPr>
        <p:spPr>
          <a:xfrm>
            <a:off x="3107234" y="1771100"/>
            <a:ext cx="1407091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fr-FR" sz="1400" i="1" err="1">
                <a:solidFill>
                  <a:srgbClr val="FF0000"/>
                </a:solidFill>
                <a:cs typeface="Calibri"/>
              </a:rPr>
              <a:t>Fixed</a:t>
            </a:r>
            <a:r>
              <a:rPr lang="fr-FR" sz="1400" i="1">
                <a:solidFill>
                  <a:srgbClr val="FF0000"/>
                </a:solidFill>
                <a:cs typeface="Calibri"/>
              </a:rPr>
              <a:t> </a:t>
            </a:r>
            <a:r>
              <a:rPr lang="en-US" altLang="fr-FR" sz="1400" i="1">
                <a:solidFill>
                  <a:srgbClr val="FF0000"/>
                </a:solidFill>
                <a:cs typeface="Calibri"/>
              </a:rPr>
              <a:t>D</a:t>
            </a:r>
            <a:r>
              <a:rPr lang="fr-FR" sz="1400" i="1" err="1">
                <a:solidFill>
                  <a:srgbClr val="FF0000"/>
                </a:solidFill>
                <a:cs typeface="Calibri"/>
              </a:rPr>
              <a:t>ataset</a:t>
            </a:r>
            <a:endParaRPr lang="fr-FR" sz="1400" i="1" err="1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265" y="4152900"/>
            <a:ext cx="4625340" cy="7797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35" y="4833620"/>
            <a:ext cx="5341620" cy="8077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9" grpId="0"/>
      <p:bldP spid="21" grpId="0"/>
      <p:bldP spid="29" grpId="0"/>
      <p:bldP spid="31" grpId="0" bldLvl="0" animBg="1"/>
      <p:bldP spid="35" grpId="0" bldLvl="0" animBg="1"/>
      <p:bldP spid="37" grpId="0" bldLvl="0" animBg="1"/>
      <p:bldP spid="39" grpId="0" bldLvl="0" animBg="1"/>
      <p:bldP spid="41" grpId="0" bldLvl="0" animBg="1"/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2855" y="4596130"/>
            <a:ext cx="7902575" cy="1065530"/>
          </a:xfrm>
          <a:prstGeom prst="rect">
            <a:avLst/>
          </a:prstGeom>
          <a:ln>
            <a:solidFill>
              <a:srgbClr val="203864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5420" y="3950335"/>
            <a:ext cx="3653155" cy="464820"/>
          </a:xfrm>
          <a:prstGeom prst="rect">
            <a:avLst/>
          </a:prstGeom>
        </p:spPr>
      </p:pic>
      <p:sp>
        <p:nvSpPr>
          <p:cNvPr id="24" name="文本框 4"/>
          <p:cNvSpPr txBox="1"/>
          <p:nvPr/>
        </p:nvSpPr>
        <p:spPr>
          <a:xfrm>
            <a:off x="451741" y="1301565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Algorithm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165811" y="3505705"/>
            <a:ext cx="10099158" cy="19008"/>
          </a:xfrm>
          <a:prstGeom prst="straightConnector1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18"/>
          <p:cNvSpPr txBox="1"/>
          <p:nvPr/>
        </p:nvSpPr>
        <p:spPr>
          <a:xfrm>
            <a:off x="141605" y="2319655"/>
            <a:ext cx="3110230" cy="373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rgbClr val="203864"/>
                </a:solidFill>
                <a:cs typeface="Calibri"/>
              </a:rPr>
              <a:t>Original FB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oss</a:t>
            </a:r>
            <a:endParaRPr lang="fr-FR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36" name="ZoneTexte 18"/>
          <p:cNvSpPr txBox="1"/>
          <p:nvPr/>
        </p:nvSpPr>
        <p:spPr>
          <a:xfrm>
            <a:off x="141605" y="3807460"/>
            <a:ext cx="3110230" cy="9197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rgbClr val="203864"/>
                </a:solidFill>
                <a:cs typeface="Calibri"/>
              </a:rPr>
              <a:t>Substitute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P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roblematic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T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erm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with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earnable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40" name="ZoneTexte 18"/>
          <p:cNvSpPr txBox="1"/>
          <p:nvPr/>
        </p:nvSpPr>
        <p:spPr>
          <a:xfrm>
            <a:off x="141605" y="5022215"/>
            <a:ext cx="3109595" cy="373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Updated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FB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oss</a:t>
            </a:r>
            <a:endParaRPr lang="fr-FR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43" name="ZoneTexte 18"/>
          <p:cNvSpPr txBox="1"/>
          <p:nvPr/>
        </p:nvSpPr>
        <p:spPr>
          <a:xfrm>
            <a:off x="141605" y="5839460"/>
            <a:ext cx="3110865" cy="646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Learn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U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sing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E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xpectile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R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egression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65420" y="3857625"/>
            <a:ext cx="365252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文本框 4"/>
          <p:cNvSpPr txBox="1"/>
          <p:nvPr/>
        </p:nvSpPr>
        <p:spPr>
          <a:xfrm>
            <a:off x="825500" y="327660"/>
            <a:ext cx="74212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Regularization: Fight Distributional Shift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 45"/>
          <p:cNvSpPr/>
          <p:nvPr/>
        </p:nvSpPr>
        <p:spPr>
          <a:xfrm>
            <a:off x="9257808" y="4714540"/>
            <a:ext cx="1349565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8326"/>
          <a:stretch>
            <a:fillRect/>
          </a:stretch>
        </p:blipFill>
        <p:spPr>
          <a:xfrm>
            <a:off x="3252470" y="1620520"/>
            <a:ext cx="8648700" cy="1771650"/>
          </a:xfrm>
          <a:prstGeom prst="rect">
            <a:avLst/>
          </a:prstGeom>
        </p:spPr>
      </p:pic>
      <p:sp>
        <p:nvSpPr>
          <p:cNvPr id="6" name="Rectangle 48"/>
          <p:cNvSpPr/>
          <p:nvPr/>
        </p:nvSpPr>
        <p:spPr>
          <a:xfrm>
            <a:off x="8685934" y="2255288"/>
            <a:ext cx="1710512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1" name="ZoneTexte 50"/>
          <p:cNvSpPr txBox="1"/>
          <p:nvPr/>
        </p:nvSpPr>
        <p:spPr>
          <a:xfrm>
            <a:off x="8135323" y="1953111"/>
            <a:ext cx="2743200" cy="306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fr-FR" sz="1400" i="1">
                <a:solidFill>
                  <a:srgbClr val="FF0000"/>
                </a:solidFill>
                <a:cs typeface="Calibri"/>
              </a:rPr>
              <a:t>Out Of Distribution </a:t>
            </a:r>
            <a:r>
              <a:rPr lang="en-US" altLang="fr-FR" sz="1400" i="1">
                <a:solidFill>
                  <a:srgbClr val="FF0000"/>
                </a:solidFill>
                <a:cs typeface="Calibri"/>
              </a:rPr>
              <a:t>E</a:t>
            </a:r>
            <a:r>
              <a:rPr lang="fr-FR" sz="1400" i="1" err="1">
                <a:solidFill>
                  <a:srgbClr val="FF0000"/>
                </a:solidFill>
                <a:cs typeface="Calibri"/>
              </a:rPr>
              <a:t>rrors</a:t>
            </a:r>
            <a:endParaRPr lang="fr-FR" sz="1400" i="1" err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2185" y="5712460"/>
            <a:ext cx="5923280" cy="8921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0" grpId="0" animBg="1"/>
      <p:bldP spid="36" grpId="1" animBg="1"/>
      <p:bldP spid="50" grpId="1" animBg="1"/>
      <p:bldP spid="40" grpId="0" animBg="1"/>
      <p:bldP spid="18" grpId="0" animBg="1"/>
      <p:bldP spid="40" grpId="1" animBg="1"/>
      <p:bldP spid="18" grpId="1" animBg="1"/>
      <p:bldP spid="43" grpId="0" animBg="1"/>
      <p:bldP spid="4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1125171" y="3505705"/>
            <a:ext cx="10099158" cy="19008"/>
          </a:xfrm>
          <a:prstGeom prst="straightConnector1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 descr="Une image contenant texte, diagramme, ligne, capture d’écran&#10;&#10;Description générée automatiquement"/>
          <p:cNvPicPr>
            <a:picLocks noChangeAspect="1"/>
          </p:cNvPicPr>
          <p:nvPr/>
        </p:nvPicPr>
        <p:blipFill>
          <a:blip r:embed="rId1"/>
          <a:srcRect l="126" t="9039" r="8597" b="7715"/>
          <a:stretch>
            <a:fillRect/>
          </a:stretch>
        </p:blipFill>
        <p:spPr>
          <a:xfrm>
            <a:off x="7212965" y="4127"/>
            <a:ext cx="4955650" cy="3451293"/>
          </a:xfrm>
          <a:prstGeom prst="rect">
            <a:avLst/>
          </a:prstGeom>
        </p:spPr>
      </p:pic>
      <p:sp>
        <p:nvSpPr>
          <p:cNvPr id="24" name="文本框 4"/>
          <p:cNvSpPr txBox="1"/>
          <p:nvPr/>
        </p:nvSpPr>
        <p:spPr>
          <a:xfrm>
            <a:off x="390781" y="1301565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 err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Expectile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 regression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825500" y="327660"/>
            <a:ext cx="74212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Regularization: Fight Distributional Shift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2855" y="4596130"/>
            <a:ext cx="7902575" cy="1065530"/>
          </a:xfrm>
          <a:prstGeom prst="rect">
            <a:avLst/>
          </a:prstGeom>
          <a:ln>
            <a:solidFill>
              <a:srgbClr val="203864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5420" y="3950335"/>
            <a:ext cx="3653155" cy="464820"/>
          </a:xfrm>
          <a:prstGeom prst="rect">
            <a:avLst/>
          </a:prstGeom>
        </p:spPr>
      </p:pic>
      <p:sp>
        <p:nvSpPr>
          <p:cNvPr id="36" name="ZoneTexte 18"/>
          <p:cNvSpPr txBox="1"/>
          <p:nvPr/>
        </p:nvSpPr>
        <p:spPr>
          <a:xfrm>
            <a:off x="141605" y="3807460"/>
            <a:ext cx="3110230" cy="9197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rgbClr val="203864"/>
                </a:solidFill>
                <a:cs typeface="Calibri"/>
              </a:rPr>
              <a:t>Substitute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P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roblematic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T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erm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with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earnable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40" name="ZoneTexte 18"/>
          <p:cNvSpPr txBox="1"/>
          <p:nvPr/>
        </p:nvSpPr>
        <p:spPr>
          <a:xfrm>
            <a:off x="141605" y="5022215"/>
            <a:ext cx="3109595" cy="373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Updated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FB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oss</a:t>
            </a:r>
            <a:endParaRPr lang="fr-FR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43" name="ZoneTexte 18"/>
          <p:cNvSpPr txBox="1"/>
          <p:nvPr/>
        </p:nvSpPr>
        <p:spPr>
          <a:xfrm>
            <a:off x="141605" y="5839460"/>
            <a:ext cx="3110865" cy="646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Learn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U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sing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E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xpectile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R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egression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265420" y="3857625"/>
            <a:ext cx="365252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45"/>
          <p:cNvSpPr/>
          <p:nvPr/>
        </p:nvSpPr>
        <p:spPr>
          <a:xfrm>
            <a:off x="9257808" y="4714540"/>
            <a:ext cx="1349565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2185" y="5712460"/>
            <a:ext cx="5923280" cy="892175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5760" b="53224"/>
          <a:stretch>
            <a:fillRect/>
          </a:stretch>
        </p:blipFill>
        <p:spPr>
          <a:xfrm>
            <a:off x="1525905" y="1654175"/>
            <a:ext cx="5471795" cy="9994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45557" r="83114" b="31144"/>
          <a:stretch>
            <a:fillRect/>
          </a:stretch>
        </p:blipFill>
        <p:spPr>
          <a:xfrm>
            <a:off x="1490980" y="2818765"/>
            <a:ext cx="1244600" cy="497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1016" t="51025"/>
          <a:stretch>
            <a:fillRect/>
          </a:stretch>
        </p:blipFill>
        <p:spPr>
          <a:xfrm>
            <a:off x="2164080" y="2444115"/>
            <a:ext cx="5084445" cy="1046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36" grpId="1" animBg="1"/>
      <p:bldP spid="50" grpId="1" animBg="1"/>
      <p:bldP spid="40" grpId="1" animBg="1"/>
      <p:bldP spid="4" grpId="1" animBg="1"/>
      <p:bldP spid="4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1262966" y="3969890"/>
            <a:ext cx="10099158" cy="19008"/>
          </a:xfrm>
          <a:prstGeom prst="straightConnector1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25500" y="327660"/>
            <a:ext cx="74212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Regularization: Fight Distributional Shift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355" y="4606290"/>
            <a:ext cx="7521575" cy="639445"/>
          </a:xfrm>
          <a:prstGeom prst="rect">
            <a:avLst/>
          </a:prstGeom>
          <a:ln w="19050">
            <a:solidFill>
              <a:srgbClr val="20386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6372" b="54691"/>
          <a:stretch>
            <a:fillRect/>
          </a:stretch>
        </p:blipFill>
        <p:spPr>
          <a:xfrm>
            <a:off x="3418840" y="5793740"/>
            <a:ext cx="2974975" cy="421005"/>
          </a:xfrm>
          <a:prstGeom prst="rect">
            <a:avLst/>
          </a:prstGeom>
        </p:spPr>
      </p:pic>
      <p:sp>
        <p:nvSpPr>
          <p:cNvPr id="6" name="ZoneTexte 18"/>
          <p:cNvSpPr txBox="1"/>
          <p:nvPr/>
        </p:nvSpPr>
        <p:spPr>
          <a:xfrm>
            <a:off x="232410" y="4617085"/>
            <a:ext cx="2954655" cy="6464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sz="1600" b="1" err="1">
                <a:solidFill>
                  <a:srgbClr val="203864"/>
                </a:solidFill>
                <a:cs typeface="Calibri"/>
              </a:rPr>
              <a:t>Additional F/B Regularization</a:t>
            </a:r>
            <a:endParaRPr lang="en-US" altLang="fr-FR" sz="1600" b="1">
              <a:solidFill>
                <a:srgbClr val="203864"/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t="52944"/>
          <a:stretch>
            <a:fillRect/>
          </a:stretch>
        </p:blipFill>
        <p:spPr>
          <a:xfrm>
            <a:off x="6393815" y="5813425"/>
            <a:ext cx="5546725" cy="437515"/>
          </a:xfrm>
          <a:prstGeom prst="rect">
            <a:avLst/>
          </a:prstGeom>
        </p:spPr>
      </p:pic>
      <p:sp>
        <p:nvSpPr>
          <p:cNvPr id="10" name="ZoneTexte 18"/>
          <p:cNvSpPr txBox="1"/>
          <p:nvPr/>
        </p:nvSpPr>
        <p:spPr>
          <a:xfrm>
            <a:off x="9514840" y="4341495"/>
            <a:ext cx="2093595" cy="3736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sz="1600" b="1" err="1">
                <a:solidFill>
                  <a:srgbClr val="203864"/>
                </a:solidFill>
                <a:cs typeface="Calibri"/>
              </a:rPr>
              <a:t>Q-learning ?</a:t>
            </a:r>
            <a:endParaRPr lang="en-US" alt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1" name="Rectangle 45"/>
          <p:cNvSpPr/>
          <p:nvPr/>
        </p:nvSpPr>
        <p:spPr>
          <a:xfrm>
            <a:off x="7108190" y="4659630"/>
            <a:ext cx="1443990" cy="560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3" name="ZoneTexte 18"/>
          <p:cNvSpPr txBox="1"/>
          <p:nvPr/>
        </p:nvSpPr>
        <p:spPr>
          <a:xfrm>
            <a:off x="6697980" y="4171950"/>
            <a:ext cx="2093595" cy="3736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fr-FR" sz="1600" b="1" err="1">
                <a:solidFill>
                  <a:srgbClr val="FF0000"/>
                </a:solidFill>
                <a:cs typeface="Calibri"/>
              </a:rPr>
              <a:t>optimized</a:t>
            </a:r>
            <a:endParaRPr lang="en-US" altLang="fr-FR" sz="1600" b="1" err="1">
              <a:solidFill>
                <a:srgbClr val="FF0000"/>
              </a:solidFill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3660" y="1817370"/>
            <a:ext cx="7902575" cy="1065530"/>
          </a:xfrm>
          <a:prstGeom prst="rect">
            <a:avLst/>
          </a:prstGeom>
          <a:ln>
            <a:solidFill>
              <a:srgbClr val="203864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6225" y="1171575"/>
            <a:ext cx="3653155" cy="464820"/>
          </a:xfrm>
          <a:prstGeom prst="rect">
            <a:avLst/>
          </a:prstGeom>
        </p:spPr>
      </p:pic>
      <p:sp>
        <p:nvSpPr>
          <p:cNvPr id="12" name="ZoneTexte 18"/>
          <p:cNvSpPr txBox="1"/>
          <p:nvPr/>
        </p:nvSpPr>
        <p:spPr>
          <a:xfrm>
            <a:off x="232410" y="1028700"/>
            <a:ext cx="3110230" cy="91973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>
                <a:solidFill>
                  <a:srgbClr val="203864"/>
                </a:solidFill>
                <a:cs typeface="Calibri"/>
              </a:rPr>
              <a:t>Substitute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P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roblematic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T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erm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with 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earnable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4" name="ZoneTexte 18"/>
          <p:cNvSpPr txBox="1"/>
          <p:nvPr/>
        </p:nvSpPr>
        <p:spPr>
          <a:xfrm>
            <a:off x="232410" y="2243455"/>
            <a:ext cx="3109595" cy="3736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Updated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FB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L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oss</a:t>
            </a:r>
            <a:endParaRPr lang="fr-FR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5" name="ZoneTexte 18"/>
          <p:cNvSpPr txBox="1"/>
          <p:nvPr/>
        </p:nvSpPr>
        <p:spPr>
          <a:xfrm>
            <a:off x="232410" y="3060700"/>
            <a:ext cx="3110865" cy="6467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600" b="1" err="1">
                <a:solidFill>
                  <a:srgbClr val="203864"/>
                </a:solidFill>
                <a:cs typeface="Calibri"/>
              </a:rPr>
              <a:t>Learn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the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ew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V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ariable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U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sing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E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xpectile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r>
              <a:rPr lang="en-US" altLang="fr-FR" sz="1600" b="1">
                <a:solidFill>
                  <a:srgbClr val="203864"/>
                </a:solidFill>
                <a:cs typeface="Calibri"/>
              </a:rPr>
              <a:t>R</a:t>
            </a:r>
            <a:r>
              <a:rPr lang="fr-FR" sz="1600" b="1" err="1">
                <a:solidFill>
                  <a:srgbClr val="203864"/>
                </a:solidFill>
                <a:cs typeface="Calibri"/>
              </a:rPr>
              <a:t>egression</a:t>
            </a:r>
            <a:r>
              <a:rPr lang="fr-FR" sz="1600" b="1">
                <a:solidFill>
                  <a:srgbClr val="203864"/>
                </a:solidFill>
                <a:cs typeface="Calibri"/>
              </a:rPr>
              <a:t> </a:t>
            </a:r>
            <a:endParaRPr lang="fr-FR" sz="16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8" name="Rectangle 49"/>
          <p:cNvSpPr/>
          <p:nvPr/>
        </p:nvSpPr>
        <p:spPr>
          <a:xfrm>
            <a:off x="5356225" y="1078865"/>
            <a:ext cx="3652520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45"/>
          <p:cNvSpPr/>
          <p:nvPr/>
        </p:nvSpPr>
        <p:spPr>
          <a:xfrm>
            <a:off x="9348613" y="1935780"/>
            <a:ext cx="1349565" cy="395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2990" y="2933700"/>
            <a:ext cx="5923280" cy="89217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1" grpId="0" bldLvl="0" animBg="1"/>
      <p:bldP spid="13" grpId="1" animBg="1"/>
      <p:bldP spid="11" grpId="1" animBg="1"/>
      <p:bldP spid="12" grpId="1" animBg="1"/>
      <p:bldP spid="18" grpId="1" animBg="1"/>
      <p:bldP spid="14" grpId="1" animBg="1"/>
      <p:bldP spid="20" grpId="1" animBg="1"/>
      <p:bldP spid="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12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" grpId="1" animBg="1"/>
      <p:bldP spid="6" grpId="1" animBg="1"/>
      <p:bldP spid="7" grpId="1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Experiments: The Dataset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6427470"/>
            <a:ext cx="5137785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/>
              <a:t>Tassa </a:t>
            </a:r>
            <a:r>
              <a:rPr lang="en-US" sz="1200" i="1" dirty="0"/>
              <a:t>et al.</a:t>
            </a:r>
            <a:r>
              <a:rPr lang="en-US" sz="1200" dirty="0"/>
              <a:t> (2018) ‘DeepMind control suite’ in arXiv</a:t>
            </a:r>
            <a:endParaRPr lang="en-US" sz="1200" dirty="0">
              <a:cs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Image 6" descr="Une image contenant texte, capture d’écran&#10;&#10;Description générée automatiquement"/>
          <p:cNvPicPr>
            <a:picLocks noChangeAspect="1"/>
          </p:cNvPicPr>
          <p:nvPr/>
        </p:nvPicPr>
        <p:blipFill>
          <a:blip r:embed="rId2"/>
          <a:srcRect l="43023" t="3630" r="4651" b="22772"/>
          <a:stretch>
            <a:fillRect/>
          </a:stretch>
        </p:blipFill>
        <p:spPr>
          <a:xfrm>
            <a:off x="293593" y="817790"/>
            <a:ext cx="5522365" cy="3042384"/>
          </a:xfrm>
          <a:prstGeom prst="rect">
            <a:avLst/>
          </a:prstGeom>
        </p:spPr>
      </p:pic>
      <p:sp>
        <p:nvSpPr>
          <p:cNvPr id="5" name="ZoneTexte 8"/>
          <p:cNvSpPr txBox="1"/>
          <p:nvPr/>
        </p:nvSpPr>
        <p:spPr>
          <a:xfrm>
            <a:off x="293370" y="3804285"/>
            <a:ext cx="6251575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400" dirty="0"/>
              <a:t>Benchmarking Domains. Top: Cheetah, Finger, Fish, Hopper. Bottom: Point-mass, Reacher, Swimmer (6 and 15 links), Walker.</a:t>
            </a:r>
            <a:endParaRPr lang="en-US" sz="1400" dirty="0">
              <a:cs typeface="Calibri"/>
            </a:endParaRPr>
          </a:p>
        </p:txBody>
      </p:sp>
      <p:sp>
        <p:nvSpPr>
          <p:cNvPr id="6" name="Rectangle 12"/>
          <p:cNvSpPr/>
          <p:nvPr/>
        </p:nvSpPr>
        <p:spPr>
          <a:xfrm>
            <a:off x="4501790" y="2354870"/>
            <a:ext cx="1289748" cy="133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The Dataset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Image 6" descr="Une image contenant texte, capture d’écran&#10;&#10;Description générée automatiquement"/>
          <p:cNvPicPr>
            <a:picLocks noChangeAspect="1"/>
          </p:cNvPicPr>
          <p:nvPr/>
        </p:nvPicPr>
        <p:blipFill>
          <a:blip r:embed="rId2"/>
          <a:srcRect l="43023" t="3630" r="4651" b="22772"/>
          <a:stretch>
            <a:fillRect/>
          </a:stretch>
        </p:blipFill>
        <p:spPr>
          <a:xfrm>
            <a:off x="293593" y="817790"/>
            <a:ext cx="5522365" cy="3042384"/>
          </a:xfrm>
          <a:prstGeom prst="rect">
            <a:avLst/>
          </a:prstGeom>
        </p:spPr>
      </p:pic>
      <p:sp>
        <p:nvSpPr>
          <p:cNvPr id="6" name="ZoneTexte 8"/>
          <p:cNvSpPr txBox="1"/>
          <p:nvPr/>
        </p:nvSpPr>
        <p:spPr>
          <a:xfrm>
            <a:off x="293370" y="3804285"/>
            <a:ext cx="6251575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400" dirty="0"/>
              <a:t>Benchmarking Domains. Top: Cheetah, Finger, Fish, Hopper. Bottom: Point-mass, Reacher, Swimmer (6 and 15 links), Walker.</a:t>
            </a:r>
            <a:endParaRPr lang="en-US" sz="1400" dirty="0">
              <a:cs typeface="Calibri"/>
            </a:endParaRPr>
          </a:p>
        </p:txBody>
      </p:sp>
      <p:sp>
        <p:nvSpPr>
          <p:cNvPr id="8" name="Rectangle 12"/>
          <p:cNvSpPr/>
          <p:nvPr/>
        </p:nvSpPr>
        <p:spPr>
          <a:xfrm>
            <a:off x="4501790" y="2354870"/>
            <a:ext cx="1289748" cy="133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11" name="ZoneTexte 9"/>
          <p:cNvSpPr txBox="1"/>
          <p:nvPr/>
        </p:nvSpPr>
        <p:spPr>
          <a:xfrm>
            <a:off x="0" y="6427470"/>
            <a:ext cx="5137785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en-US" sz="1200" dirty="0"/>
              <a:t>Tassa </a:t>
            </a:r>
            <a:r>
              <a:rPr lang="en-US" sz="1200" i="1" dirty="0"/>
              <a:t>et al.</a:t>
            </a:r>
            <a:r>
              <a:rPr lang="en-US" sz="1200" dirty="0"/>
              <a:t> (2018) ‘DeepMind control suite’ in arXiv</a:t>
            </a:r>
            <a:endParaRPr lang="en-US" sz="1200" dirty="0"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The Dataset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Image 6" descr="Une image contenant texte, capture d’écran&#10;&#10;Description générée automatiquement"/>
          <p:cNvPicPr>
            <a:picLocks noChangeAspect="1"/>
          </p:cNvPicPr>
          <p:nvPr/>
        </p:nvPicPr>
        <p:blipFill>
          <a:blip r:embed="rId1"/>
          <a:srcRect l="43023" t="3630" r="4651" b="22772"/>
          <a:stretch>
            <a:fillRect/>
          </a:stretch>
        </p:blipFill>
        <p:spPr>
          <a:xfrm>
            <a:off x="293593" y="817790"/>
            <a:ext cx="5522365" cy="30423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3370" y="3804285"/>
            <a:ext cx="6251575" cy="521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400" dirty="0"/>
              <a:t>Benchmarking Domains. Top: Cheetah, Finger, Fish, Hopper. Bottom: Point-mass, Reacher, Swimmer (6 and 15 links), Walker.</a:t>
            </a:r>
            <a:endParaRPr lang="en-US" sz="1400" dirty="0">
              <a:cs typeface="Calibri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5240" y="6032500"/>
            <a:ext cx="7712710" cy="645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>
                <a:sym typeface="+mn-ea"/>
              </a:rPr>
              <a:t>Tassa </a:t>
            </a:r>
            <a:r>
              <a:rPr lang="en-US" sz="1200" i="1" dirty="0">
                <a:sym typeface="+mn-ea"/>
              </a:rPr>
              <a:t>et al.</a:t>
            </a:r>
            <a:r>
              <a:rPr lang="en-US" sz="1200" dirty="0">
                <a:sym typeface="+mn-ea"/>
              </a:rPr>
              <a:t> (2018) ‘DeepMind control suite’ in arXiv</a:t>
            </a:r>
            <a:endParaRPr lang="en-US" sz="1200" dirty="0">
              <a:cs typeface="Calibri"/>
            </a:endParaRPr>
          </a:p>
          <a:p>
            <a:r>
              <a:rPr lang="en-US" sz="1200" dirty="0"/>
              <a:t>Burda </a:t>
            </a:r>
            <a:r>
              <a:rPr lang="en-US" sz="1200" i="1" dirty="0"/>
              <a:t>et al. (2018) </a:t>
            </a:r>
            <a:r>
              <a:rPr lang="en-US" sz="1200" dirty="0"/>
              <a:t>‘Exploration by Random Network Distillation.’</a:t>
            </a:r>
            <a:r>
              <a:rPr lang="en-US" sz="1200" i="1" dirty="0"/>
              <a:t> </a:t>
            </a:r>
            <a:r>
              <a:rPr lang="en-US" sz="1200" dirty="0">
                <a:sym typeface="+mn-ea"/>
              </a:rPr>
              <a:t>in arXiv</a:t>
            </a:r>
            <a:endParaRPr lang="en-US" sz="1200" i="1" dirty="0"/>
          </a:p>
          <a:p>
            <a:r>
              <a:rPr lang="en-US" sz="1200" dirty="0">
                <a:cs typeface="Calibri"/>
              </a:rPr>
              <a:t>Eysenbach </a:t>
            </a:r>
            <a:r>
              <a:rPr lang="en-US" sz="1200" i="1" dirty="0">
                <a:cs typeface="Calibri"/>
              </a:rPr>
              <a:t>et al. </a:t>
            </a:r>
            <a:r>
              <a:rPr lang="en-US" sz="1200" dirty="0">
                <a:cs typeface="Calibri"/>
              </a:rPr>
              <a:t>(2018) ‘Diversity is all you need: Learning skills without a reward function.’ </a:t>
            </a:r>
            <a:r>
              <a:rPr lang="en-US" sz="1200" dirty="0">
                <a:sym typeface="+mn-ea"/>
              </a:rPr>
              <a:t>in arXiv</a:t>
            </a:r>
            <a:endParaRPr lang="en-US" sz="1200" dirty="0">
              <a:cs typeface="Calibri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32731" y="2480310"/>
            <a:ext cx="51244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400" dirty="0"/>
              <a:t>In the stand task reward is a combination of terms encouraging an upright torso and some minimal torso height. The walk and run tasks include a component encouraging forward velocity.</a:t>
            </a:r>
            <a:endParaRPr lang="en-US" sz="1400" dirty="0">
              <a:cs typeface="Calibri"/>
            </a:endParaRPr>
          </a:p>
        </p:txBody>
      </p:sp>
      <p:pic>
        <p:nvPicPr>
          <p:cNvPr id="12" name="Image 11" descr="Une image contenant bleu&#10;&#10;Description générée automatiquem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141" y="449580"/>
            <a:ext cx="1962150" cy="1905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1790" y="2354870"/>
            <a:ext cx="1289748" cy="1333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5821680" y="1449070"/>
            <a:ext cx="1726565" cy="15043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9592945" y="289560"/>
            <a:ext cx="469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ZoneTexte 18"/>
          <p:cNvSpPr txBox="1"/>
          <p:nvPr/>
        </p:nvSpPr>
        <p:spPr>
          <a:xfrm>
            <a:off x="1423670" y="4410710"/>
            <a:ext cx="1895475" cy="4479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203864"/>
                </a:solidFill>
                <a:cs typeface="Calibri"/>
              </a:rPr>
              <a:t>RANDOM</a:t>
            </a:r>
            <a:endParaRPr lang="en-US" sz="2000" b="1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4" name="ZoneTexte 18"/>
          <p:cNvSpPr txBox="1"/>
          <p:nvPr/>
        </p:nvSpPr>
        <p:spPr>
          <a:xfrm>
            <a:off x="5148580" y="4365625"/>
            <a:ext cx="189547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203864"/>
                </a:solidFill>
                <a:cs typeface="Calibri"/>
              </a:rPr>
              <a:t>DIAYN</a:t>
            </a:r>
            <a:endParaRPr lang="en-US" sz="2000" b="1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6" name="ZoneTexte 18"/>
          <p:cNvSpPr txBox="1"/>
          <p:nvPr/>
        </p:nvSpPr>
        <p:spPr>
          <a:xfrm>
            <a:off x="8887460" y="4391025"/>
            <a:ext cx="189547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203864"/>
                </a:solidFill>
                <a:cs typeface="Calibri"/>
              </a:rPr>
              <a:t>RND</a:t>
            </a:r>
            <a:endParaRPr lang="en-US" sz="2000" b="1" err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767455" y="4642485"/>
            <a:ext cx="965200" cy="15394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/>
            <a:r>
              <a:rPr lang="en-US" sz="8800">
                <a:solidFill>
                  <a:schemeClr val="accent1">
                    <a:lumMod val="50000"/>
                  </a:schemeClr>
                </a:solidFill>
              </a:rPr>
              <a:t>&lt;</a:t>
            </a:r>
            <a:endParaRPr lang="en-US" sz="88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483475" y="4693285"/>
            <a:ext cx="965200" cy="153949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algn="ctr"/>
            <a:r>
              <a:rPr lang="en-US" sz="8800">
                <a:solidFill>
                  <a:schemeClr val="accent1">
                    <a:lumMod val="50000"/>
                  </a:schemeClr>
                </a:solidFill>
              </a:rPr>
              <a:t>&lt;</a:t>
            </a:r>
            <a:endParaRPr lang="en-US" sz="88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58190" y="4911725"/>
            <a:ext cx="3225800" cy="10153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4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  <a:sym typeface="+mn-ea"/>
              </a:rPr>
              <a:t>Random behavior</a:t>
            </a:r>
            <a:endParaRPr lang="en-US" sz="1400">
              <a:solidFill>
                <a:schemeClr val="tx1"/>
              </a:solidFill>
            </a:endParaRPr>
          </a:p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95800" y="4974590"/>
            <a:ext cx="3225800" cy="10153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>
                <a:solidFill>
                  <a:schemeClr val="tx1"/>
                </a:solidFill>
                <a:sym typeface="+mn-ea"/>
              </a:rPr>
              <a:t>Maximizes an information theoretic objective using a maximum entropy policy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214995" y="4974590"/>
            <a:ext cx="3225800" cy="10153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>
                <a:solidFill>
                  <a:schemeClr val="tx1"/>
                </a:solidFill>
                <a:sym typeface="+mn-ea"/>
              </a:rPr>
              <a:t>Maximizes the error of a neural network predicting features of the observations given by a fixed randomly initialized neural network</a:t>
            </a:r>
            <a:endParaRPr lang="en-US" sz="14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6" grpId="0" animBg="1"/>
      <p:bldP spid="32" grpId="1" animBg="1"/>
      <p:bldP spid="14" grpId="1" animBg="1"/>
      <p:bldP spid="16" grpId="1" animBg="1"/>
      <p:bldP spid="19" grpId="0"/>
      <p:bldP spid="20" grpId="0"/>
      <p:bldP spid="19" grpId="1"/>
      <p:bldP spid="20" grpId="1"/>
      <p:bldP spid="3" grpId="0" animBg="1"/>
      <p:bldP spid="21" grpId="0" animBg="1"/>
      <p:bldP spid="22" grpId="0" animBg="1"/>
      <p:bldP spid="3" grpId="1" animBg="1"/>
      <p:bldP spid="21" grpId="1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s 4"/>
          <p:cNvSpPr/>
          <p:nvPr/>
        </p:nvSpPr>
        <p:spPr>
          <a:xfrm>
            <a:off x="9402445" y="52705"/>
            <a:ext cx="245872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76606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Performance Metric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175" y="6401435"/>
            <a:ext cx="5972810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/>
              <a:t>Agarwal </a:t>
            </a:r>
            <a:r>
              <a:rPr lang="en-US" sz="1200" i="1" dirty="0"/>
              <a:t>et al.</a:t>
            </a:r>
            <a:r>
              <a:rPr lang="en-US" sz="1200" dirty="0"/>
              <a:t> (2018) ‘Deep RL at the Edge of the Statistical Precipice’ </a:t>
            </a:r>
            <a:r>
              <a:rPr lang="en-US" sz="1200" dirty="0">
                <a:sym typeface="+mn-ea"/>
              </a:rPr>
              <a:t>in NeurIPS</a:t>
            </a:r>
            <a:endParaRPr lang="en-US" sz="1200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5247005"/>
            <a:ext cx="8054340" cy="10744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210820" y="4682490"/>
            <a:ext cx="10601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For a random variable 𝑋 with cumulative distribution function 𝐹𝑋 , the </a:t>
            </a:r>
            <a:r>
              <a:rPr lang="en-US" b="1"/>
              <a:t>IQM </a:t>
            </a:r>
            <a:r>
              <a:rPr lang="en-US"/>
              <a:t>is defined as:</a:t>
            </a:r>
            <a:endParaRPr lang="en-US"/>
          </a:p>
        </p:txBody>
      </p:sp>
      <p:pic>
        <p:nvPicPr>
          <p:cNvPr id="9" name="Picture 8" descr="Fin_Time_Evolution_Jump_quadruped_10000000_r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" y="1045845"/>
            <a:ext cx="6061075" cy="3636645"/>
          </a:xfrm>
          <a:prstGeom prst="rect">
            <a:avLst/>
          </a:prstGeom>
        </p:spPr>
      </p:pic>
      <p:pic>
        <p:nvPicPr>
          <p:cNvPr id="11" name="Picture 10" descr="Fin_Time_Evolution_Run_walker_10000000_r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5" y="1132205"/>
            <a:ext cx="5771515" cy="346329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652260" y="1426210"/>
            <a:ext cx="859790" cy="778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16195" y="3362960"/>
            <a:ext cx="859790" cy="7785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0181590" y="5473065"/>
            <a:ext cx="185229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average over </a:t>
            </a:r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FF0000"/>
                </a:solidFill>
              </a:rPr>
              <a:t>5 random seeds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876155" y="5591810"/>
            <a:ext cx="316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+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animBg="1"/>
      <p:bldP spid="13" grpId="0" bldLvl="0" animBg="1"/>
      <p:bldP spid="13" grpId="1" animBg="1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203864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19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16" grpId="1" animBg="1"/>
      <p:bldP spid="17" grpId="1" animBg="1"/>
      <p:bldP spid="18" grpId="1" animBg="1"/>
      <p:bldP spid="1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RND Walker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results_glob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5725" y="859790"/>
            <a:ext cx="9144000" cy="5486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36575" y="5965825"/>
            <a:ext cx="101225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/>
              <a:t>Maximum IQM performance achieved by the algorithms, trained on RND dataset in</a:t>
            </a:r>
            <a:endParaRPr lang="en-US"/>
          </a:p>
          <a:p>
            <a:pPr algn="l"/>
            <a:r>
              <a:rPr lang="en-US"/>
              <a:t>the walker environment on the three robots walker, quadruped, point mass maze after 1 M steps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49525" y="2178050"/>
            <a:ext cx="1026160" cy="2336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803783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Averaged RND/DIAYN/RANDOM 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7170" y="6142355"/>
            <a:ext cx="1083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Comparison of FB, VC-FB, MC-FB, and FB-PERL averaged across DIAYN, RND, and RANDOM 1M datasets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7580" y="882650"/>
            <a:ext cx="5196840" cy="5135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803783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RND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7170" y="6142355"/>
            <a:ext cx="1083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Comparison of FB, VC-FB, MC-FB, and FB-PERL averaged on RND 1M datasets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60" y="918210"/>
            <a:ext cx="8031480" cy="502158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820785" y="230695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141595" y="379158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28560" y="379158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76970" y="379158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776970" y="527621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01100" y="558609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8" grpId="0" animBg="1"/>
      <p:bldP spid="9" grpId="0" animBg="1"/>
      <p:bldP spid="10" grpId="0" animBg="1"/>
      <p:bldP spid="8" grpId="1" animBg="1"/>
      <p:bldP spid="9" grpId="1" animBg="1"/>
      <p:bldP spid="10" grpId="1" animBg="1"/>
      <p:bldP spid="11" grpId="0" animBg="1"/>
      <p:bldP spid="11" grpId="1" animBg="1"/>
      <p:bldP spid="13" grpId="0" bldLvl="0" animBg="1"/>
      <p:bldP spid="1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803783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DIAYN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17170" y="6142355"/>
            <a:ext cx="10831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Comparison of FB, VC-FB, MC-FB, and FB-PERL averaged on DIAYN 1M datasets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b="94347"/>
          <a:stretch>
            <a:fillRect/>
          </a:stretch>
        </p:blipFill>
        <p:spPr>
          <a:xfrm>
            <a:off x="2080260" y="918210"/>
            <a:ext cx="8031480" cy="28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160145"/>
            <a:ext cx="8031480" cy="480822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809355" y="234124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76970" y="381444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39840" y="528764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776970" y="5596255"/>
            <a:ext cx="1334770" cy="372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7" grpId="0" bldLvl="0" animBg="1"/>
      <p:bldP spid="7" grpId="1" animBg="1"/>
      <p:bldP spid="10" grpId="0" animBg="1"/>
      <p:bldP spid="10" grpId="1" animBg="1"/>
      <p:bldP spid="12" grpId="0" bldLvl="0" animBg="1"/>
      <p:bldP spid="1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52" y="327739"/>
            <a:ext cx="6535368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Experiments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: Ablations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9555" y="5145405"/>
            <a:ext cx="5904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Ablation studies averaged over walker, quadruped, and point mass maze (1M transitions)</a:t>
            </a:r>
            <a:endParaRPr lang="en-US"/>
          </a:p>
        </p:txBody>
      </p:sp>
      <p:pic>
        <p:nvPicPr>
          <p:cNvPr id="6" name="Picture 5" descr="ablation_big_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1352550"/>
            <a:ext cx="5756910" cy="3792855"/>
          </a:xfrm>
          <a:prstGeom prst="rect">
            <a:avLst/>
          </a:prstGeom>
        </p:spPr>
      </p:pic>
      <p:pic>
        <p:nvPicPr>
          <p:cNvPr id="3" name="Picture 2" descr="ablation_sma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520" y="1352550"/>
            <a:ext cx="6408420" cy="38150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405245" y="5145405"/>
            <a:ext cx="57867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ym typeface="+mn-ea"/>
              </a:rPr>
              <a:t>Ablation studies averaged over walker, quadruped, and point mass maze (100k transitions)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4"/>
          <p:cNvSpPr txBox="1"/>
          <p:nvPr/>
        </p:nvSpPr>
        <p:spPr>
          <a:xfrm>
            <a:off x="825552" y="327739"/>
            <a:ext cx="653536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Content</a:t>
            </a:r>
            <a:endParaRPr lang="fr-FR" altLang="zh-C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文本框 2"/>
          <p:cNvSpPr txBox="1"/>
          <p:nvPr/>
        </p:nvSpPr>
        <p:spPr>
          <a:xfrm>
            <a:off x="2851721" y="1617856"/>
            <a:ext cx="6505793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Zero-Shot RL Introduction</a:t>
            </a:r>
            <a:endParaRPr lang="fr-FR" sz="2800">
              <a:solidFill>
                <a:schemeClr val="accent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861879" y="2434024"/>
            <a:ext cx="6495511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Related Works</a:t>
            </a:r>
            <a:endParaRPr lang="fr-FR" sz="28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861945" y="3249930"/>
            <a:ext cx="649605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Methodology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862513" y="4066217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Experiments</a:t>
            </a:r>
            <a:endParaRPr lang="fr-FR"/>
          </a:p>
        </p:txBody>
      </p:sp>
      <p:sp>
        <p:nvSpPr>
          <p:cNvPr id="12" name="文本框 2"/>
          <p:cNvSpPr txBox="1"/>
          <p:nvPr/>
        </p:nvSpPr>
        <p:spPr>
          <a:xfrm>
            <a:off x="2861878" y="4882192"/>
            <a:ext cx="649551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Conclusion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5" grpId="1" animBg="1"/>
      <p:bldP spid="6" grpId="1" animBg="1"/>
      <p:bldP spid="7" grpId="1" animBg="1"/>
      <p:bldP spid="1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74974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Conclusion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文本框 4"/>
          <p:cNvSpPr txBox="1"/>
          <p:nvPr/>
        </p:nvSpPr>
        <p:spPr>
          <a:xfrm>
            <a:off x="1040765" y="1642745"/>
            <a:ext cx="10111105" cy="5784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Enhanced FB Representation Learning Algorithm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4"/>
          <p:cNvSpPr txBox="1"/>
          <p:nvPr/>
        </p:nvSpPr>
        <p:spPr>
          <a:xfrm>
            <a:off x="1040765" y="2699385"/>
            <a:ext cx="494538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OOD Regularization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6206490" y="2699385"/>
            <a:ext cx="4945380" cy="578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New NN structure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040716" y="3755895"/>
            <a:ext cx="10099158" cy="19008"/>
          </a:xfrm>
          <a:prstGeom prst="straightConnector1">
            <a:avLst/>
          </a:prstGeom>
          <a:ln w="5715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7912735" y="4177030"/>
            <a:ext cx="3227070" cy="15119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More flexible architecture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  <a:sym typeface="+mn-e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76750" y="4168775"/>
            <a:ext cx="3227070" cy="15119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Reduced training time 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  <a:sym typeface="+mn-ea"/>
            </a:endParaRPr>
          </a:p>
          <a:p>
            <a:pPr algn="ctr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(17 hours to 11 hours)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40765" y="4181475"/>
            <a:ext cx="3227070" cy="15119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  <a:sym typeface="+mn-ea"/>
              </a:rPr>
              <a:t>9% to 34% improvement on walker RND compared to previous SOTA works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latin typeface="Calibri"/>
              <a:cs typeface="Calibri"/>
              <a:sym typeface="+mn-ea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4268" y="2292846"/>
            <a:ext cx="12377708" cy="23496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85126" y="3113733"/>
            <a:ext cx="113484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chemeClr val="bg1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</a:rPr>
              <a:t>Thanks !</a:t>
            </a:r>
            <a:endParaRPr lang="zh-CN" altLang="en-US" sz="4000" b="1">
              <a:solidFill>
                <a:schemeClr val="bg1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376" b="35338"/>
          <a:stretch>
            <a:fillRect/>
          </a:stretch>
        </p:blipFill>
        <p:spPr>
          <a:xfrm>
            <a:off x="9316239" y="135470"/>
            <a:ext cx="2767732" cy="893589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61A9-9C90-4C94-A170-DA46EFBAAD4A}" type="datetime1">
              <a:rPr lang="zh-CN" altLang="en-US" smtClean="0"/>
            </a:fld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4"/>
          <p:cNvSpPr txBox="1"/>
          <p:nvPr/>
        </p:nvSpPr>
        <p:spPr>
          <a:xfrm>
            <a:off x="825500" y="327660"/>
            <a:ext cx="749744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Other work done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4705" y="1929765"/>
            <a:ext cx="7287895" cy="29991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91330A8-38C4-4B0F-8513-1465E1D03045}" type="datetime1">
              <a:rPr lang="zh-CN" altLang="en-US" smtClean="0"/>
            </a:fld>
            <a:endParaRPr lang="zh-CN" altLang="en-US"/>
          </a:p>
        </p:txBody>
      </p:sp>
      <p:sp>
        <p:nvSpPr>
          <p:cNvPr id="21" name="ZoneTexte 20"/>
          <p:cNvSpPr txBox="1"/>
          <p:nvPr/>
        </p:nvSpPr>
        <p:spPr>
          <a:xfrm>
            <a:off x="4324715" y="1170560"/>
            <a:ext cx="28658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Training phase</a:t>
            </a:r>
            <a:endParaRPr lang="fr-FR">
              <a:cs typeface="Calibri"/>
            </a:endParaRPr>
          </a:p>
        </p:txBody>
      </p:sp>
      <p:pic>
        <p:nvPicPr>
          <p:cNvPr id="6" name="Picture 5" descr="rl-description"/>
          <p:cNvPicPr>
            <a:picLocks noChangeAspect="1"/>
          </p:cNvPicPr>
          <p:nvPr/>
        </p:nvPicPr>
        <p:blipFill>
          <a:blip r:embed="rId1"/>
          <a:srcRect l="9138" t="19123" r="42560"/>
          <a:stretch>
            <a:fillRect/>
          </a:stretch>
        </p:blipFill>
        <p:spPr>
          <a:xfrm>
            <a:off x="4351655" y="1844675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7" name="Isosceles Triangle 6"/>
          <p:cNvSpPr/>
          <p:nvPr/>
        </p:nvSpPr>
        <p:spPr>
          <a:xfrm>
            <a:off x="4750435" y="1845310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rcRect l="3022" t="1589" r="4242" b="2237"/>
          <a:stretch>
            <a:fillRect/>
          </a:stretch>
        </p:blipFill>
        <p:spPr>
          <a:xfrm>
            <a:off x="6229350" y="2028190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6700520" y="1637665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5389245" y="305435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52670" y="3054350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1"/>
          </p:cNvCxnSpPr>
          <p:nvPr/>
        </p:nvCxnSpPr>
        <p:spPr>
          <a:xfrm flipV="1">
            <a:off x="4839335" y="3193415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163945" y="3193415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" idx="4"/>
          </p:cNvCxnSpPr>
          <p:nvPr/>
        </p:nvCxnSpPr>
        <p:spPr>
          <a:xfrm flipH="1">
            <a:off x="6670040" y="2893695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850765" y="1649095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s 8"/>
          <p:cNvSpPr/>
          <p:nvPr/>
        </p:nvSpPr>
        <p:spPr>
          <a:xfrm>
            <a:off x="5400040" y="151384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853940" y="1639570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191760" y="2447925"/>
            <a:ext cx="103251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s 3"/>
          <p:cNvSpPr/>
          <p:nvPr/>
        </p:nvSpPr>
        <p:spPr>
          <a:xfrm>
            <a:off x="5407660" y="231457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21" name="ZoneTexte 20"/>
          <p:cNvSpPr txBox="1"/>
          <p:nvPr/>
        </p:nvSpPr>
        <p:spPr>
          <a:xfrm>
            <a:off x="4324715" y="1170560"/>
            <a:ext cx="286582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Training Phase</a:t>
            </a:r>
            <a:endParaRPr lang="fr-FR">
              <a:cs typeface="Calibri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464458" y="1170559"/>
            <a:ext cx="274320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Inference Phase</a:t>
            </a:r>
            <a:endParaRPr lang="en-US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634536" y="2175448"/>
            <a:ext cx="3451655" cy="5835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200" b="1">
                <a:solidFill>
                  <a:srgbClr val="203864"/>
                </a:solidFill>
                <a:cs typeface="Calibri"/>
              </a:rPr>
              <a:t>Traditional RL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Zero-Shot RL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7" name="Picture 56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4351655" y="1844675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58" name="Isosceles Triangle 57"/>
          <p:cNvSpPr/>
          <p:nvPr/>
        </p:nvSpPr>
        <p:spPr>
          <a:xfrm>
            <a:off x="4750435" y="1845310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6229350" y="2028190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6700520" y="1637665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s 60"/>
          <p:cNvSpPr/>
          <p:nvPr/>
        </p:nvSpPr>
        <p:spPr>
          <a:xfrm>
            <a:off x="5389245" y="305435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852670" y="3054350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1" idx="1"/>
          </p:cNvCxnSpPr>
          <p:nvPr/>
        </p:nvCxnSpPr>
        <p:spPr>
          <a:xfrm flipV="1">
            <a:off x="4839335" y="3193415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163945" y="3193415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4"/>
          </p:cNvCxnSpPr>
          <p:nvPr/>
        </p:nvCxnSpPr>
        <p:spPr>
          <a:xfrm flipH="1">
            <a:off x="6670040" y="2893695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850765" y="1649095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s 66"/>
          <p:cNvSpPr/>
          <p:nvPr/>
        </p:nvSpPr>
        <p:spPr>
          <a:xfrm>
            <a:off x="5400040" y="151384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853940" y="1639570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191760" y="2447925"/>
            <a:ext cx="103251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s 69"/>
          <p:cNvSpPr/>
          <p:nvPr/>
        </p:nvSpPr>
        <p:spPr>
          <a:xfrm>
            <a:off x="5407660" y="231457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1" name="Picture 70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8444865" y="185166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72" name="Isosceles Triangle 71"/>
          <p:cNvSpPr/>
          <p:nvPr/>
        </p:nvSpPr>
        <p:spPr>
          <a:xfrm>
            <a:off x="8843645" y="185229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10322560" y="203517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74" name="Straight Arrow Connector 73"/>
          <p:cNvCxnSpPr/>
          <p:nvPr/>
        </p:nvCxnSpPr>
        <p:spPr>
          <a:xfrm>
            <a:off x="10793730" y="164465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s 74"/>
          <p:cNvSpPr/>
          <p:nvPr/>
        </p:nvSpPr>
        <p:spPr>
          <a:xfrm>
            <a:off x="9482455" y="306133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8945880" y="306133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5" idx="1"/>
          </p:cNvCxnSpPr>
          <p:nvPr/>
        </p:nvCxnSpPr>
        <p:spPr>
          <a:xfrm flipV="1">
            <a:off x="8932545" y="320040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257155" y="320040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3" idx="4"/>
          </p:cNvCxnSpPr>
          <p:nvPr/>
        </p:nvCxnSpPr>
        <p:spPr>
          <a:xfrm flipH="1">
            <a:off x="10763250" y="290068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8943975" y="165608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s 80"/>
          <p:cNvSpPr/>
          <p:nvPr/>
        </p:nvSpPr>
        <p:spPr>
          <a:xfrm>
            <a:off x="9493250" y="152082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8947150" y="164655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RL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2"/>
          <p:cNvSpPr txBox="1"/>
          <p:nvPr/>
        </p:nvSpPr>
        <p:spPr>
          <a:xfrm>
            <a:off x="207645" y="1427480"/>
            <a:ext cx="2749550" cy="4423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Autonomous Driving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8180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Gaming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6228715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NLP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9239250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Robotic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228715" y="2018665"/>
            <a:ext cx="2749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DeepSeek-AI (2025) DeepSeek-R1: Incentivizing Reasoning Capability in LLMs via Reinforcement Learning in arXiv</a:t>
            </a:r>
            <a:endParaRPr 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3218180" y="2018665"/>
            <a:ext cx="2749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Silver </a:t>
            </a:r>
            <a:r>
              <a:rPr lang="en-US" sz="1200" i="1"/>
              <a:t>et al. </a:t>
            </a:r>
            <a:r>
              <a:rPr lang="en-US" sz="1200"/>
              <a:t>(2016) ‘Mastering the game of Go with deep neural networks and tree search’ in Nature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40" y="3281045"/>
            <a:ext cx="2778760" cy="7689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201785" y="2043430"/>
            <a:ext cx="2863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OpenAI </a:t>
            </a:r>
            <a:r>
              <a:rPr lang="en-US" sz="1200" i="1"/>
              <a:t>et al. </a:t>
            </a:r>
            <a:r>
              <a:rPr lang="en-US" sz="1200"/>
              <a:t>(2018)</a:t>
            </a:r>
            <a:r>
              <a:rPr lang="en-US" sz="1200" i="1"/>
              <a:t> ‘</a:t>
            </a:r>
            <a:r>
              <a:rPr lang="en-US" sz="1200"/>
              <a:t>Learning Dexterous In-Hand Manipulation’ in C</a:t>
            </a:r>
            <a:r>
              <a:rPr lang="en-US" sz="1200">
                <a:sym typeface="+mn-ea"/>
              </a:rPr>
              <a:t>oRR </a:t>
            </a:r>
            <a:endParaRPr 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207645" y="2043430"/>
            <a:ext cx="2749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Toromanoff </a:t>
            </a:r>
            <a:r>
              <a:rPr lang="en-US" sz="1200" i="1"/>
              <a:t>et al. </a:t>
            </a:r>
            <a:r>
              <a:rPr lang="en-US" sz="1200"/>
              <a:t>(2020) ‘End-to-End Model-Free Reinforcement Learning</a:t>
            </a:r>
            <a:endParaRPr lang="en-US" sz="1200"/>
          </a:p>
          <a:p>
            <a:pPr algn="ctr"/>
            <a:r>
              <a:rPr lang="en-US" sz="1200"/>
              <a:t>for Urban Driving using Implicit Affordances’ in IEEE/CVF CVPR</a:t>
            </a:r>
            <a:endParaRPr lang="en-US" sz="12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2688590"/>
            <a:ext cx="1664970" cy="177927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3218180" y="4584700"/>
            <a:ext cx="274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AlphaGo wins against Fan Hui, european Go champion</a:t>
            </a:r>
            <a:endParaRPr lang="en-US" sz="12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5" y="2891155"/>
            <a:ext cx="1586230" cy="158369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207645" y="4492625"/>
            <a:ext cx="2749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>
                <a:ea typeface="等线"/>
                <a:sym typeface="+mn-ea"/>
              </a:rPr>
              <a:t>Handle multiple complex tasks (lane keeping, pedestrians and vehicles avoidance, </a:t>
            </a:r>
            <a:r>
              <a:rPr lang="en-US" altLang="zh-CN" sz="1200">
                <a:ea typeface="等线"/>
                <a:sym typeface="+mn-ea"/>
              </a:rPr>
              <a:t>traffic light detection)</a:t>
            </a:r>
            <a:endParaRPr lang="en-US" sz="1200"/>
          </a:p>
        </p:txBody>
      </p:sp>
      <p:sp>
        <p:nvSpPr>
          <p:cNvPr id="25" name="Text Box 24"/>
          <p:cNvSpPr txBox="1"/>
          <p:nvPr/>
        </p:nvSpPr>
        <p:spPr>
          <a:xfrm>
            <a:off x="6214745" y="4584700"/>
            <a:ext cx="274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RL for improving LLM reasoning capabilities</a:t>
            </a:r>
            <a:endParaRPr lang="en-US" sz="1200"/>
          </a:p>
        </p:txBody>
      </p:sp>
      <p:sp>
        <p:nvSpPr>
          <p:cNvPr id="26" name="Text Box 25"/>
          <p:cNvSpPr txBox="1"/>
          <p:nvPr/>
        </p:nvSpPr>
        <p:spPr>
          <a:xfrm>
            <a:off x="9175115" y="4585335"/>
            <a:ext cx="291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Train a robotic hand simluation to manipulate objects with human-like dexterity, transfer to a real robot hand</a:t>
            </a:r>
            <a:endParaRPr lang="en-US" sz="1200"/>
          </a:p>
        </p:txBody>
      </p:sp>
      <p:sp>
        <p:nvSpPr>
          <p:cNvPr id="29" name="Text Box 28"/>
          <p:cNvSpPr txBox="1"/>
          <p:nvPr/>
        </p:nvSpPr>
        <p:spPr>
          <a:xfrm>
            <a:off x="0" y="645795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https://amturing.acm.org/</a:t>
            </a:r>
            <a:endParaRPr lang="en-US" sz="12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605" y="2770505"/>
            <a:ext cx="2188210" cy="1800225"/>
          </a:xfrm>
          <a:prstGeom prst="rect">
            <a:avLst/>
          </a:prstGeom>
        </p:spPr>
      </p:pic>
      <p:sp>
        <p:nvSpPr>
          <p:cNvPr id="32" name="Rectangle 3"/>
          <p:cNvSpPr/>
          <p:nvPr/>
        </p:nvSpPr>
        <p:spPr>
          <a:xfrm>
            <a:off x="1905" y="1383665"/>
            <a:ext cx="12192000" cy="3856355"/>
          </a:xfrm>
          <a:prstGeom prst="rect">
            <a:avLst/>
          </a:prstGeom>
          <a:solidFill>
            <a:srgbClr val="E7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570" y="1664970"/>
            <a:ext cx="5821680" cy="3276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455" y="1394460"/>
            <a:ext cx="2087880" cy="1454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32" grpId="0" bldLvl="0" animBg="1"/>
      <p:bldP spid="29" grpId="0"/>
      <p:bldP spid="32" grpId="1" animBg="1"/>
      <p:bldP spid="29" grpId="1"/>
      <p:bldP spid="3" grpId="0" animBg="1"/>
      <p:bldP spid="11" grpId="0"/>
      <p:bldP spid="20" grpId="0"/>
      <p:bldP spid="3" grpId="1" animBg="1"/>
      <p:bldP spid="11" grpId="1"/>
      <p:bldP spid="20" grpId="1"/>
      <p:bldP spid="4" grpId="0" animBg="1"/>
      <p:bldP spid="10" grpId="0"/>
      <p:bldP spid="25" grpId="0"/>
      <p:bldP spid="4" grpId="1" animBg="1"/>
      <p:bldP spid="10" grpId="1"/>
      <p:bldP spid="25" grpId="1"/>
      <p:bldP spid="6" grpId="0" animBg="1"/>
      <p:bldP spid="14" grpId="0"/>
      <p:bldP spid="26" grpId="0"/>
      <p:bldP spid="6" grpId="1" animBg="1"/>
      <p:bldP spid="14" grpId="1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RL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2"/>
          <p:cNvSpPr txBox="1"/>
          <p:nvPr/>
        </p:nvSpPr>
        <p:spPr>
          <a:xfrm>
            <a:off x="207645" y="1427480"/>
            <a:ext cx="2749550" cy="44238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Autonomous Driving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8180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Gaming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6228715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NLP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9239250" y="1427480"/>
            <a:ext cx="2749550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Robotic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228715" y="2018665"/>
            <a:ext cx="2749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DeepSeek-AI (2025) DeepSeek-R1: Incentivizing Reasoning Capability in LLMs via Reinforcement Learning in arXiv</a:t>
            </a:r>
            <a:endParaRPr lang="en-US" sz="1200"/>
          </a:p>
        </p:txBody>
      </p:sp>
      <p:sp>
        <p:nvSpPr>
          <p:cNvPr id="11" name="Text Box 10"/>
          <p:cNvSpPr txBox="1"/>
          <p:nvPr/>
        </p:nvSpPr>
        <p:spPr>
          <a:xfrm>
            <a:off x="3218180" y="2018665"/>
            <a:ext cx="2749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Silver </a:t>
            </a:r>
            <a:r>
              <a:rPr lang="en-US" sz="1200" i="1"/>
              <a:t>et al. </a:t>
            </a:r>
            <a:r>
              <a:rPr lang="en-US" sz="1200"/>
              <a:t>(2016) ‘Mastering the game of Go with deep neural networks and tree search’ in Nature</a:t>
            </a:r>
            <a:endParaRPr lang="en-US" sz="12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40" y="3281045"/>
            <a:ext cx="2778760" cy="76898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9201785" y="2043430"/>
            <a:ext cx="28632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OpenAI </a:t>
            </a:r>
            <a:r>
              <a:rPr lang="en-US" sz="1200" i="1"/>
              <a:t>et al. </a:t>
            </a:r>
            <a:r>
              <a:rPr lang="en-US" sz="1200"/>
              <a:t>(2018)</a:t>
            </a:r>
            <a:r>
              <a:rPr lang="en-US" sz="1200" i="1"/>
              <a:t> ‘</a:t>
            </a:r>
            <a:r>
              <a:rPr lang="en-US" sz="1200"/>
              <a:t>Learning Dexterous In-Hand Manipulation’ in C</a:t>
            </a:r>
            <a:r>
              <a:rPr lang="en-US" sz="1200">
                <a:sym typeface="+mn-ea"/>
              </a:rPr>
              <a:t>oRR </a:t>
            </a:r>
            <a:endParaRPr lang="en-US" sz="1200"/>
          </a:p>
        </p:txBody>
      </p:sp>
      <p:sp>
        <p:nvSpPr>
          <p:cNvPr id="18" name="Text Box 17"/>
          <p:cNvSpPr txBox="1"/>
          <p:nvPr/>
        </p:nvSpPr>
        <p:spPr>
          <a:xfrm>
            <a:off x="207645" y="2043430"/>
            <a:ext cx="27495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Toromanoff </a:t>
            </a:r>
            <a:r>
              <a:rPr lang="en-US" sz="1200" i="1"/>
              <a:t>et al. </a:t>
            </a:r>
            <a:r>
              <a:rPr lang="en-US" sz="1200"/>
              <a:t>(2020) ‘End-to-End Model-Free Reinforcement Learning</a:t>
            </a:r>
            <a:endParaRPr lang="en-US" sz="1200"/>
          </a:p>
          <a:p>
            <a:pPr algn="ctr"/>
            <a:r>
              <a:rPr lang="en-US" sz="1200"/>
              <a:t>for Urban Driving using Implicit Affordances’ in IEEE/CVF CVPR</a:t>
            </a:r>
            <a:endParaRPr lang="en-US" sz="12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2688590"/>
            <a:ext cx="1664970" cy="177927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3218180" y="4584700"/>
            <a:ext cx="274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AlphaGo wins against Fan Hui, european champion</a:t>
            </a:r>
            <a:endParaRPr lang="en-US" sz="120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5" y="2891155"/>
            <a:ext cx="1586230" cy="1583690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207645" y="4492625"/>
            <a:ext cx="27495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200">
                <a:ea typeface="等线"/>
                <a:sym typeface="+mn-ea"/>
              </a:rPr>
              <a:t>Handle multiple complex tasks (lane keeping, pedestrians and vehicles avoidance, </a:t>
            </a:r>
            <a:r>
              <a:rPr lang="en-US" altLang="zh-CN" sz="1200">
                <a:ea typeface="等线"/>
                <a:sym typeface="+mn-ea"/>
              </a:rPr>
              <a:t>traffic light detection)</a:t>
            </a:r>
            <a:endParaRPr lang="en-US" sz="1200"/>
          </a:p>
        </p:txBody>
      </p:sp>
      <p:sp>
        <p:nvSpPr>
          <p:cNvPr id="25" name="Text Box 24"/>
          <p:cNvSpPr txBox="1"/>
          <p:nvPr/>
        </p:nvSpPr>
        <p:spPr>
          <a:xfrm>
            <a:off x="6214745" y="4584700"/>
            <a:ext cx="274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RL for improving LLM reasoning capabilities</a:t>
            </a:r>
            <a:endParaRPr lang="en-US" sz="1200"/>
          </a:p>
        </p:txBody>
      </p:sp>
      <p:sp>
        <p:nvSpPr>
          <p:cNvPr id="26" name="Text Box 25"/>
          <p:cNvSpPr txBox="1"/>
          <p:nvPr/>
        </p:nvSpPr>
        <p:spPr>
          <a:xfrm>
            <a:off x="9175115" y="4585335"/>
            <a:ext cx="29127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/>
              <a:t>Train a robotic hand simluation to manipulate objects with human-like dexterity, transfer to a real robot hand</a:t>
            </a:r>
            <a:endParaRPr lang="en-US" sz="1200"/>
          </a:p>
        </p:txBody>
      </p:sp>
      <p:sp>
        <p:nvSpPr>
          <p:cNvPr id="29" name="Text Box 28"/>
          <p:cNvSpPr txBox="1"/>
          <p:nvPr/>
        </p:nvSpPr>
        <p:spPr>
          <a:xfrm>
            <a:off x="0" y="645795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/>
              <a:t>https://amturing.acm.org/</a:t>
            </a:r>
            <a:endParaRPr lang="en-US" sz="120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605" y="2770505"/>
            <a:ext cx="2188210" cy="1800225"/>
          </a:xfrm>
          <a:prstGeom prst="rect">
            <a:avLst/>
          </a:prstGeom>
        </p:spPr>
      </p:pic>
      <p:sp>
        <p:nvSpPr>
          <p:cNvPr id="32" name="Rectangle 3"/>
          <p:cNvSpPr/>
          <p:nvPr/>
        </p:nvSpPr>
        <p:spPr>
          <a:xfrm>
            <a:off x="0" y="1390650"/>
            <a:ext cx="12192000" cy="3856355"/>
          </a:xfrm>
          <a:prstGeom prst="rect">
            <a:avLst/>
          </a:prstGeom>
          <a:solidFill>
            <a:srgbClr val="E7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570" y="1664970"/>
            <a:ext cx="5821680" cy="3276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3455" y="1394460"/>
            <a:ext cx="2087880" cy="1454150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825500" y="5767705"/>
            <a:ext cx="3155315" cy="4419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High Computational Cost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518025" y="5756910"/>
            <a:ext cx="3155315" cy="4419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Task Specific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8210550" y="5756910"/>
            <a:ext cx="3155315" cy="44192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Not Data Driven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3" grpId="1" animBg="1"/>
      <p:bldP spid="4" grpId="1" animBg="1"/>
      <p:bldP spid="6" grpId="1" animBg="1"/>
      <p:bldP spid="29" grpId="0"/>
      <p:bldP spid="32" grpId="0" bldLvl="0" animBg="1"/>
      <p:bldP spid="29" grpId="1"/>
      <p:bldP spid="32" grpId="1" animBg="1"/>
      <p:bldP spid="7" grpId="0" bldLvl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"/>
          <p:cNvSpPr txBox="1"/>
          <p:nvPr/>
        </p:nvSpPr>
        <p:spPr>
          <a:xfrm>
            <a:off x="3370580" y="4296410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  <a:sym typeface="+mn-ea"/>
              </a:rPr>
              <a:t>on any transitions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18745" y="4816475"/>
            <a:ext cx="11944350" cy="7520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algn="ctr"/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RL Generalization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2"/>
          <p:cNvSpPr txBox="1"/>
          <p:nvPr/>
        </p:nvSpPr>
        <p:spPr>
          <a:xfrm>
            <a:off x="245745" y="2279015"/>
            <a:ext cx="29521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Traditional RL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745" y="2951480"/>
            <a:ext cx="29521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Multi-task RL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245745" y="3623945"/>
            <a:ext cx="29521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Transfer Learning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45745" y="4296410"/>
            <a:ext cx="29521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Goal-Conditionned RL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45745" y="4972050"/>
            <a:ext cx="29521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Zero-Shot RL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3370580" y="1532890"/>
            <a:ext cx="27870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Training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6260465" y="1532890"/>
            <a:ext cx="27870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Inference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9149715" y="1532890"/>
            <a:ext cx="2787015" cy="4419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Reward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3370580" y="2279015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on 1 task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6260465" y="2279015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direct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4" name="文本框 2"/>
          <p:cNvSpPr txBox="1"/>
          <p:nvPr/>
        </p:nvSpPr>
        <p:spPr>
          <a:xfrm>
            <a:off x="9149715" y="2279015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fixed beforehand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3370580" y="2951480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on multiple tasks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8" name="文本框 2"/>
          <p:cNvSpPr txBox="1"/>
          <p:nvPr/>
        </p:nvSpPr>
        <p:spPr>
          <a:xfrm>
            <a:off x="6260465" y="2951480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direct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9" name="文本框 2"/>
          <p:cNvSpPr txBox="1"/>
          <p:nvPr/>
        </p:nvSpPr>
        <p:spPr>
          <a:xfrm>
            <a:off x="9149715" y="2951480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fixed beforehand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0" name="文本框 2"/>
          <p:cNvSpPr txBox="1"/>
          <p:nvPr/>
        </p:nvSpPr>
        <p:spPr>
          <a:xfrm>
            <a:off x="3370580" y="3623945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  <a:sym typeface="+mn-ea"/>
              </a:rPr>
              <a:t>on multiple tasks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6260465" y="3623945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fine-tuning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2" name="文本框 2"/>
          <p:cNvSpPr txBox="1"/>
          <p:nvPr/>
        </p:nvSpPr>
        <p:spPr>
          <a:xfrm>
            <a:off x="9150350" y="3623945"/>
            <a:ext cx="2787015" cy="44195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any in transfer space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4" name="文本框 2"/>
          <p:cNvSpPr txBox="1"/>
          <p:nvPr/>
        </p:nvSpPr>
        <p:spPr>
          <a:xfrm>
            <a:off x="6260465" y="4296410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direct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5" name="文本框 2"/>
          <p:cNvSpPr txBox="1"/>
          <p:nvPr/>
        </p:nvSpPr>
        <p:spPr>
          <a:xfrm>
            <a:off x="9149715" y="4296410"/>
            <a:ext cx="2787015" cy="441926"/>
          </a:xfrm>
          <a:prstGeom prst="round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any state (goal)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3370580" y="4968875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  <a:sym typeface="+mn-ea"/>
              </a:rPr>
              <a:t>on any transitions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6260465" y="4968875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direct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8" name="文本框 2"/>
          <p:cNvSpPr txBox="1"/>
          <p:nvPr/>
        </p:nvSpPr>
        <p:spPr>
          <a:xfrm>
            <a:off x="9149715" y="4968875"/>
            <a:ext cx="2787015" cy="4419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  <a:cs typeface="Calibri"/>
              </a:rPr>
              <a:t>any</a:t>
            </a:r>
            <a:endParaRPr lang="en-US" sz="2000" b="1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29" grpId="1" animBg="1"/>
      <p:bldP spid="3" grpId="0" animBg="1"/>
      <p:bldP spid="17" grpId="0" animBg="1"/>
      <p:bldP spid="18" grpId="0" animBg="1"/>
      <p:bldP spid="19" grpId="0" animBg="1"/>
      <p:bldP spid="3" grpId="1" animBg="1"/>
      <p:bldP spid="17" grpId="1" animBg="1"/>
      <p:bldP spid="18" grpId="1" animBg="1"/>
      <p:bldP spid="19" grpId="1" animBg="1"/>
      <p:bldP spid="4" grpId="0" animBg="1"/>
      <p:bldP spid="20" grpId="0" animBg="1"/>
      <p:bldP spid="21" grpId="0" animBg="1"/>
      <p:bldP spid="22" grpId="0" animBg="1"/>
      <p:bldP spid="4" grpId="1" animBg="1"/>
      <p:bldP spid="20" grpId="1" animBg="1"/>
      <p:bldP spid="21" grpId="1" animBg="1"/>
      <p:bldP spid="22" grpId="1" animBg="1"/>
      <p:bldP spid="23" grpId="0" animBg="1"/>
      <p:bldP spid="6" grpId="0" animBg="1"/>
      <p:bldP spid="24" grpId="0" animBg="1"/>
      <p:bldP spid="25" grpId="0" animBg="1"/>
      <p:bldP spid="23" grpId="1" animBg="1"/>
      <p:bldP spid="6" grpId="1" animBg="1"/>
      <p:bldP spid="24" grpId="1" animBg="1"/>
      <p:bldP spid="25" grpId="1" animBg="1"/>
      <p:bldP spid="7" grpId="0" animBg="1"/>
      <p:bldP spid="26" grpId="0" animBg="1"/>
      <p:bldP spid="27" grpId="0" animBg="1"/>
      <p:bldP spid="28" grpId="0" animBg="1"/>
      <p:bldP spid="7" grpId="1" animBg="1"/>
      <p:bldP spid="26" grpId="1" animBg="1"/>
      <p:bldP spid="27" grpId="1" animBg="1"/>
      <p:bldP spid="2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634536" y="4673652"/>
            <a:ext cx="3451655" cy="5835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200" b="1">
                <a:solidFill>
                  <a:srgbClr val="203864"/>
                </a:solidFill>
                <a:cs typeface="Calibri"/>
              </a:rPr>
              <a:t>Zero-Shot RL</a:t>
            </a:r>
            <a:endParaRPr lang="en-US" sz="32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324715" y="1170560"/>
            <a:ext cx="286582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Training Phase</a:t>
            </a:r>
            <a:endParaRPr lang="fr-FR">
              <a:cs typeface="Calibri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464458" y="1170559"/>
            <a:ext cx="2743200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Inference Phase</a:t>
            </a:r>
            <a:endParaRPr lang="en-US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634536" y="2175448"/>
            <a:ext cx="3451655" cy="5835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200" b="1">
                <a:solidFill>
                  <a:srgbClr val="203864"/>
                </a:solidFill>
                <a:cs typeface="Calibri"/>
              </a:rPr>
              <a:t>Traditional RL</a:t>
            </a:r>
            <a:endParaRPr lang="en-US"/>
          </a:p>
        </p:txBody>
      </p:sp>
      <p:sp>
        <p:nvSpPr>
          <p:cNvPr id="28" name="ZoneTexte 27"/>
          <p:cNvSpPr txBox="1"/>
          <p:nvPr/>
        </p:nvSpPr>
        <p:spPr>
          <a:xfrm>
            <a:off x="152996" y="6400804"/>
            <a:ext cx="6286541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fr-FR" sz="1200" i="1">
                <a:ea typeface="+mn-lt"/>
                <a:cs typeface="+mn-lt"/>
              </a:rPr>
              <a:t>Touati</a:t>
            </a:r>
            <a:r>
              <a:rPr lang="en-US" altLang="fr-FR" sz="1200" i="1">
                <a:ea typeface="+mn-lt"/>
                <a:cs typeface="+mn-lt"/>
              </a:rPr>
              <a:t> et al.</a:t>
            </a:r>
            <a:r>
              <a:rPr lang="fr-FR" sz="1200" i="1">
                <a:ea typeface="+mn-lt"/>
                <a:cs typeface="+mn-lt"/>
              </a:rPr>
              <a:t> </a:t>
            </a:r>
            <a:r>
              <a:rPr lang="fr-FR" sz="1200">
                <a:ea typeface="+mn-lt"/>
                <a:cs typeface="+mn-lt"/>
              </a:rPr>
              <a:t>(2023)</a:t>
            </a:r>
            <a:r>
              <a:rPr lang="en-US" altLang="fr-FR" sz="1200">
                <a:ea typeface="+mn-lt"/>
                <a:cs typeface="+mn-lt"/>
              </a:rPr>
              <a:t> ‘</a:t>
            </a:r>
            <a:r>
              <a:rPr lang="fr-FR" sz="1200">
                <a:ea typeface="+mn-lt"/>
                <a:cs typeface="+mn-lt"/>
              </a:rPr>
              <a:t>Does Zero-Shot Reinforcement Learning Exist?</a:t>
            </a:r>
            <a:r>
              <a:rPr lang="en-US" altLang="fr-FR" sz="1200">
                <a:ea typeface="+mn-lt"/>
                <a:cs typeface="+mn-lt"/>
              </a:rPr>
              <a:t>’ i</a:t>
            </a:r>
            <a:r>
              <a:rPr lang="fr-FR" sz="1200">
                <a:ea typeface="+mn-lt"/>
                <a:cs typeface="+mn-lt"/>
              </a:rPr>
              <a:t>n </a:t>
            </a:r>
            <a:r>
              <a:rPr lang="en-US" altLang="fr-FR" sz="1200">
                <a:ea typeface="+mn-lt"/>
                <a:cs typeface="+mn-lt"/>
              </a:rPr>
              <a:t>ICLR</a:t>
            </a:r>
            <a:endParaRPr lang="en-US" altLang="fr-FR" sz="1200">
              <a:ea typeface="+mn-lt"/>
              <a:cs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Zero-Shot RL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7" name="Picture 56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4351655" y="1844675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58" name="Isosceles Triangle 57"/>
          <p:cNvSpPr/>
          <p:nvPr/>
        </p:nvSpPr>
        <p:spPr>
          <a:xfrm>
            <a:off x="4750435" y="1845310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6229350" y="2028190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6700520" y="1637665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s 60"/>
          <p:cNvSpPr/>
          <p:nvPr/>
        </p:nvSpPr>
        <p:spPr>
          <a:xfrm>
            <a:off x="5389245" y="305435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852670" y="3054350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1" idx="1"/>
          </p:cNvCxnSpPr>
          <p:nvPr/>
        </p:nvCxnSpPr>
        <p:spPr>
          <a:xfrm flipV="1">
            <a:off x="4839335" y="3193415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163945" y="3193415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4"/>
          </p:cNvCxnSpPr>
          <p:nvPr/>
        </p:nvCxnSpPr>
        <p:spPr>
          <a:xfrm flipH="1">
            <a:off x="6670040" y="2893695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850765" y="1649095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s 66"/>
          <p:cNvSpPr/>
          <p:nvPr/>
        </p:nvSpPr>
        <p:spPr>
          <a:xfrm>
            <a:off x="5400040" y="151384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853940" y="1639570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191760" y="2447925"/>
            <a:ext cx="103251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s 69"/>
          <p:cNvSpPr/>
          <p:nvPr/>
        </p:nvSpPr>
        <p:spPr>
          <a:xfrm>
            <a:off x="5407660" y="231457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1" name="Picture 70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8444865" y="185166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72" name="Isosceles Triangle 71"/>
          <p:cNvSpPr/>
          <p:nvPr/>
        </p:nvSpPr>
        <p:spPr>
          <a:xfrm>
            <a:off x="8843645" y="185229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10322560" y="203517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74" name="Straight Arrow Connector 73"/>
          <p:cNvCxnSpPr/>
          <p:nvPr/>
        </p:nvCxnSpPr>
        <p:spPr>
          <a:xfrm>
            <a:off x="10793730" y="164465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s 74"/>
          <p:cNvSpPr/>
          <p:nvPr/>
        </p:nvSpPr>
        <p:spPr>
          <a:xfrm>
            <a:off x="9482455" y="306133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8945880" y="306133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5" idx="1"/>
          </p:cNvCxnSpPr>
          <p:nvPr/>
        </p:nvCxnSpPr>
        <p:spPr>
          <a:xfrm flipV="1">
            <a:off x="8932545" y="320040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257155" y="320040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3" idx="4"/>
          </p:cNvCxnSpPr>
          <p:nvPr/>
        </p:nvCxnSpPr>
        <p:spPr>
          <a:xfrm flipH="1">
            <a:off x="10763250" y="290068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8943975" y="165608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s 80"/>
          <p:cNvSpPr/>
          <p:nvPr/>
        </p:nvSpPr>
        <p:spPr>
          <a:xfrm>
            <a:off x="9493250" y="152082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8947150" y="164655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4324985" y="435737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86" name="Isosceles Triangle 85"/>
          <p:cNvSpPr/>
          <p:nvPr/>
        </p:nvSpPr>
        <p:spPr>
          <a:xfrm>
            <a:off x="4723765" y="435800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6202680" y="454088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88" name="Straight Arrow Connector 87"/>
          <p:cNvCxnSpPr/>
          <p:nvPr/>
        </p:nvCxnSpPr>
        <p:spPr>
          <a:xfrm>
            <a:off x="6673850" y="415036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s 88"/>
          <p:cNvSpPr/>
          <p:nvPr/>
        </p:nvSpPr>
        <p:spPr>
          <a:xfrm>
            <a:off x="5362575" y="556704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4826000" y="556704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9" idx="1"/>
          </p:cNvCxnSpPr>
          <p:nvPr/>
        </p:nvCxnSpPr>
        <p:spPr>
          <a:xfrm flipV="1">
            <a:off x="4812665" y="570611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137275" y="570611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7" idx="4"/>
          </p:cNvCxnSpPr>
          <p:nvPr/>
        </p:nvCxnSpPr>
        <p:spPr>
          <a:xfrm flipH="1">
            <a:off x="6643370" y="540639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824095" y="416179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s 94"/>
          <p:cNvSpPr/>
          <p:nvPr/>
        </p:nvSpPr>
        <p:spPr>
          <a:xfrm>
            <a:off x="5373370" y="402653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4827270" y="415226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8464550" y="425704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98" name="Isosceles Triangle 97"/>
          <p:cNvSpPr/>
          <p:nvPr/>
        </p:nvSpPr>
        <p:spPr>
          <a:xfrm>
            <a:off x="8863330" y="425767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10342245" y="444055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100" name="Straight Arrow Connector 99"/>
          <p:cNvCxnSpPr/>
          <p:nvPr/>
        </p:nvCxnSpPr>
        <p:spPr>
          <a:xfrm>
            <a:off x="10813415" y="405003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s 100"/>
          <p:cNvSpPr/>
          <p:nvPr/>
        </p:nvSpPr>
        <p:spPr>
          <a:xfrm>
            <a:off x="9502140" y="546671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965565" y="546671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101" idx="1"/>
          </p:cNvCxnSpPr>
          <p:nvPr/>
        </p:nvCxnSpPr>
        <p:spPr>
          <a:xfrm flipV="1">
            <a:off x="8952230" y="560578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10276840" y="560578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9" idx="4"/>
          </p:cNvCxnSpPr>
          <p:nvPr/>
        </p:nvCxnSpPr>
        <p:spPr>
          <a:xfrm flipH="1">
            <a:off x="10782935" y="530606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8963660" y="406146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s 106"/>
          <p:cNvSpPr/>
          <p:nvPr/>
        </p:nvSpPr>
        <p:spPr>
          <a:xfrm>
            <a:off x="9512935" y="392620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8966835" y="405193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8149590" y="4853305"/>
            <a:ext cx="314960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s 108"/>
          <p:cNvSpPr/>
          <p:nvPr/>
        </p:nvSpPr>
        <p:spPr>
          <a:xfrm>
            <a:off x="7515860" y="471678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6" grpId="0" bldLvl="0" animBg="1"/>
      <p:bldP spid="89" grpId="0" bldLvl="0" animBg="1"/>
      <p:bldP spid="95" grpId="0" bldLvl="0" animBg="1"/>
      <p:bldP spid="98" grpId="0" bldLvl="0" animBg="1"/>
      <p:bldP spid="101" grpId="0" bldLvl="0" animBg="1"/>
      <p:bldP spid="107" grpId="0" bldLvl="0" animBg="1"/>
      <p:bldP spid="109" grpId="0" bldLvl="0" animBg="1"/>
      <p:bldP spid="9" grpId="1"/>
      <p:bldP spid="86" grpId="1" animBg="1"/>
      <p:bldP spid="89" grpId="1" animBg="1"/>
      <p:bldP spid="95" grpId="1" animBg="1"/>
      <p:bldP spid="98" grpId="1" animBg="1"/>
      <p:bldP spid="101" grpId="1" animBg="1"/>
      <p:bldP spid="107" grpId="1" animBg="1"/>
      <p:bldP spid="10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7"/>
          <p:cNvSpPr txBox="1"/>
          <p:nvPr/>
        </p:nvSpPr>
        <p:spPr>
          <a:xfrm>
            <a:off x="152996" y="6400804"/>
            <a:ext cx="6286541" cy="2755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r>
              <a:rPr lang="fr-FR" sz="1200" i="1">
                <a:ea typeface="+mn-lt"/>
                <a:cs typeface="+mn-lt"/>
              </a:rPr>
              <a:t>Touati</a:t>
            </a:r>
            <a:r>
              <a:rPr lang="en-US" altLang="fr-FR" sz="1200" i="1">
                <a:ea typeface="+mn-lt"/>
                <a:cs typeface="+mn-lt"/>
              </a:rPr>
              <a:t> et al.</a:t>
            </a:r>
            <a:r>
              <a:rPr lang="fr-FR" sz="1200" i="1">
                <a:ea typeface="+mn-lt"/>
                <a:cs typeface="+mn-lt"/>
              </a:rPr>
              <a:t> </a:t>
            </a:r>
            <a:r>
              <a:rPr lang="fr-FR" sz="1200">
                <a:ea typeface="+mn-lt"/>
                <a:cs typeface="+mn-lt"/>
              </a:rPr>
              <a:t>(2023)</a:t>
            </a:r>
            <a:r>
              <a:rPr lang="en-US" altLang="fr-FR" sz="1200">
                <a:ea typeface="+mn-lt"/>
                <a:cs typeface="+mn-lt"/>
              </a:rPr>
              <a:t> ‘</a:t>
            </a:r>
            <a:r>
              <a:rPr lang="fr-FR" sz="1200">
                <a:ea typeface="+mn-lt"/>
                <a:cs typeface="+mn-lt"/>
              </a:rPr>
              <a:t>Does Zero-Shot Reinforcement Learning Exist?</a:t>
            </a:r>
            <a:r>
              <a:rPr lang="en-US" altLang="fr-FR" sz="1200">
                <a:ea typeface="+mn-lt"/>
                <a:cs typeface="+mn-lt"/>
              </a:rPr>
              <a:t>’ i</a:t>
            </a:r>
            <a:r>
              <a:rPr lang="fr-FR" sz="1200">
                <a:ea typeface="+mn-lt"/>
                <a:cs typeface="+mn-lt"/>
              </a:rPr>
              <a:t>n </a:t>
            </a:r>
            <a:r>
              <a:rPr lang="en-US" altLang="fr-FR" sz="1200">
                <a:ea typeface="+mn-lt"/>
                <a:cs typeface="+mn-lt"/>
              </a:rPr>
              <a:t>ICLR</a:t>
            </a:r>
            <a:endParaRPr lang="en-US" altLang="fr-FR" sz="1200">
              <a:ea typeface="+mn-lt"/>
              <a:cs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2975" y="-635"/>
            <a:ext cx="2359025" cy="1771015"/>
          </a:xfrm>
          <a:prstGeom prst="rect">
            <a:avLst/>
          </a:prstGeom>
        </p:spPr>
      </p:pic>
      <p:sp>
        <p:nvSpPr>
          <p:cNvPr id="15" name="Rectangles 14"/>
          <p:cNvSpPr/>
          <p:nvPr/>
        </p:nvSpPr>
        <p:spPr>
          <a:xfrm>
            <a:off x="9211945" y="300990"/>
            <a:ext cx="850900" cy="1079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164E2-077C-47CE-BCC3-688A7975C94D}" type="slidenum">
              <a:rPr lang="zh-CN" altLang="en-US" dirty="0" smtClean="0"/>
            </a:fld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634536" y="4673652"/>
            <a:ext cx="345165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200" b="1">
                <a:solidFill>
                  <a:srgbClr val="203864"/>
                </a:solidFill>
                <a:cs typeface="Calibri"/>
              </a:rPr>
              <a:t>zero-shot RL</a:t>
            </a:r>
            <a:endParaRPr lang="en-US" sz="3200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4324715" y="1170560"/>
            <a:ext cx="28658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Training phase</a:t>
            </a:r>
            <a:endParaRPr lang="fr-FR">
              <a:cs typeface="Calibri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8464458" y="11705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solidFill>
                  <a:srgbClr val="203864"/>
                </a:solidFill>
                <a:cs typeface="Calibri"/>
              </a:rPr>
              <a:t>Inference phase</a:t>
            </a:r>
            <a:endParaRPr lang="en-US" b="1">
              <a:solidFill>
                <a:srgbClr val="203864"/>
              </a:solidFill>
              <a:cs typeface="Calibri"/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634536" y="2175448"/>
            <a:ext cx="345165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3200" b="1">
                <a:solidFill>
                  <a:srgbClr val="203864"/>
                </a:solidFill>
                <a:cs typeface="Calibri"/>
              </a:rPr>
              <a:t>traditional RL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825552" y="327739"/>
            <a:ext cx="917627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latin typeface="Calibri"/>
                <a:cs typeface="Calibri"/>
              </a:rPr>
              <a:t>Introduction – Zero-Shot RL</a:t>
            </a:r>
            <a:endParaRPr lang="fr-FR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7" name="Picture 56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4351655" y="1844675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58" name="Isosceles Triangle 57"/>
          <p:cNvSpPr/>
          <p:nvPr/>
        </p:nvSpPr>
        <p:spPr>
          <a:xfrm>
            <a:off x="4750435" y="1845310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6229350" y="2028190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6700520" y="1637665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s 60"/>
          <p:cNvSpPr/>
          <p:nvPr/>
        </p:nvSpPr>
        <p:spPr>
          <a:xfrm>
            <a:off x="5389245" y="305435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4852670" y="3054350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1" idx="1"/>
          </p:cNvCxnSpPr>
          <p:nvPr/>
        </p:nvCxnSpPr>
        <p:spPr>
          <a:xfrm flipV="1">
            <a:off x="4839335" y="3193415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163945" y="3193415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9" idx="4"/>
          </p:cNvCxnSpPr>
          <p:nvPr/>
        </p:nvCxnSpPr>
        <p:spPr>
          <a:xfrm flipH="1">
            <a:off x="6670040" y="2893695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850765" y="1649095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s 66"/>
          <p:cNvSpPr/>
          <p:nvPr/>
        </p:nvSpPr>
        <p:spPr>
          <a:xfrm>
            <a:off x="5400040" y="151384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853940" y="1639570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191760" y="2447925"/>
            <a:ext cx="1032510" cy="190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s 69"/>
          <p:cNvSpPr/>
          <p:nvPr/>
        </p:nvSpPr>
        <p:spPr>
          <a:xfrm>
            <a:off x="5407660" y="231457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71" name="Picture 70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8444865" y="185166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72" name="Isosceles Triangle 71"/>
          <p:cNvSpPr/>
          <p:nvPr/>
        </p:nvSpPr>
        <p:spPr>
          <a:xfrm>
            <a:off x="8843645" y="185229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10322560" y="203517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74" name="Straight Arrow Connector 73"/>
          <p:cNvCxnSpPr/>
          <p:nvPr/>
        </p:nvCxnSpPr>
        <p:spPr>
          <a:xfrm>
            <a:off x="10793730" y="164465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s 74"/>
          <p:cNvSpPr/>
          <p:nvPr/>
        </p:nvSpPr>
        <p:spPr>
          <a:xfrm>
            <a:off x="9482455" y="306133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8945880" y="306133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5" idx="1"/>
          </p:cNvCxnSpPr>
          <p:nvPr/>
        </p:nvCxnSpPr>
        <p:spPr>
          <a:xfrm flipV="1">
            <a:off x="8932545" y="320040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257155" y="320040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3" idx="4"/>
          </p:cNvCxnSpPr>
          <p:nvPr/>
        </p:nvCxnSpPr>
        <p:spPr>
          <a:xfrm flipH="1">
            <a:off x="10763250" y="290068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8943975" y="165608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ectangles 80"/>
          <p:cNvSpPr/>
          <p:nvPr/>
        </p:nvSpPr>
        <p:spPr>
          <a:xfrm>
            <a:off x="9493250" y="152082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8947150" y="164655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Picture 84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4324985" y="435737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86" name="Isosceles Triangle 85"/>
          <p:cNvSpPr/>
          <p:nvPr/>
        </p:nvSpPr>
        <p:spPr>
          <a:xfrm>
            <a:off x="4723765" y="435800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6202680" y="454088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88" name="Straight Arrow Connector 87"/>
          <p:cNvCxnSpPr/>
          <p:nvPr/>
        </p:nvCxnSpPr>
        <p:spPr>
          <a:xfrm>
            <a:off x="6673850" y="415036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s 88"/>
          <p:cNvSpPr/>
          <p:nvPr/>
        </p:nvSpPr>
        <p:spPr>
          <a:xfrm>
            <a:off x="5362575" y="556704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4826000" y="556704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endCxn id="89" idx="1"/>
          </p:cNvCxnSpPr>
          <p:nvPr/>
        </p:nvCxnSpPr>
        <p:spPr>
          <a:xfrm flipV="1">
            <a:off x="4812665" y="570611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137275" y="570611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7" idx="4"/>
          </p:cNvCxnSpPr>
          <p:nvPr/>
        </p:nvCxnSpPr>
        <p:spPr>
          <a:xfrm flipH="1">
            <a:off x="6643370" y="540639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824095" y="416179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s 94"/>
          <p:cNvSpPr/>
          <p:nvPr/>
        </p:nvSpPr>
        <p:spPr>
          <a:xfrm>
            <a:off x="5373370" y="402653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4827270" y="415226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 descr="rl-description"/>
          <p:cNvPicPr>
            <a:picLocks noChangeAspect="1"/>
          </p:cNvPicPr>
          <p:nvPr/>
        </p:nvPicPr>
        <p:blipFill>
          <a:blip r:embed="rId2"/>
          <a:srcRect l="9138" t="19123" r="42560"/>
          <a:stretch>
            <a:fillRect/>
          </a:stretch>
        </p:blipFill>
        <p:spPr>
          <a:xfrm>
            <a:off x="8464550" y="4257040"/>
            <a:ext cx="1003300" cy="1206500"/>
          </a:xfrm>
          <a:prstGeom prst="diamond">
            <a:avLst/>
          </a:prstGeom>
          <a:ln w="28575">
            <a:noFill/>
          </a:ln>
        </p:spPr>
      </p:pic>
      <p:sp>
        <p:nvSpPr>
          <p:cNvPr id="98" name="Isosceles Triangle 97"/>
          <p:cNvSpPr/>
          <p:nvPr/>
        </p:nvSpPr>
        <p:spPr>
          <a:xfrm>
            <a:off x="8863330" y="4257675"/>
            <a:ext cx="213995" cy="139065"/>
          </a:xfrm>
          <a:prstGeom prst="triangle">
            <a:avLst>
              <a:gd name="adj" fmla="val 50000"/>
            </a:avLst>
          </a:prstGeom>
          <a:solidFill>
            <a:srgbClr val="C5C5C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rcRect l="3022" t="1589" r="4242" b="2237"/>
          <a:stretch>
            <a:fillRect/>
          </a:stretch>
        </p:blipFill>
        <p:spPr>
          <a:xfrm>
            <a:off x="10342245" y="4440555"/>
            <a:ext cx="885190" cy="865505"/>
          </a:xfrm>
          <a:prstGeom prst="ellipse">
            <a:avLst/>
          </a:prstGeom>
          <a:ln w="28575">
            <a:noFill/>
          </a:ln>
        </p:spPr>
      </p:pic>
      <p:cxnSp>
        <p:nvCxnSpPr>
          <p:cNvPr id="100" name="Straight Arrow Connector 99"/>
          <p:cNvCxnSpPr/>
          <p:nvPr/>
        </p:nvCxnSpPr>
        <p:spPr>
          <a:xfrm>
            <a:off x="10813415" y="4050030"/>
            <a:ext cx="5715" cy="38417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s 100"/>
          <p:cNvSpPr/>
          <p:nvPr/>
        </p:nvSpPr>
        <p:spPr>
          <a:xfrm>
            <a:off x="9502140" y="546671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STATE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965565" y="5466715"/>
            <a:ext cx="3175" cy="146685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101" idx="1"/>
          </p:cNvCxnSpPr>
          <p:nvPr/>
        </p:nvCxnSpPr>
        <p:spPr>
          <a:xfrm flipV="1">
            <a:off x="8952230" y="5605780"/>
            <a:ext cx="549910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10276840" y="5605780"/>
            <a:ext cx="516255" cy="19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9" idx="4"/>
          </p:cNvCxnSpPr>
          <p:nvPr/>
        </p:nvCxnSpPr>
        <p:spPr>
          <a:xfrm flipH="1">
            <a:off x="10782935" y="5306060"/>
            <a:ext cx="1905" cy="305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8963660" y="4061460"/>
            <a:ext cx="1863090" cy="38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s 106"/>
          <p:cNvSpPr/>
          <p:nvPr/>
        </p:nvSpPr>
        <p:spPr>
          <a:xfrm>
            <a:off x="9512935" y="3926205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ACTION</a:t>
            </a:r>
            <a:endParaRPr lang="en-US" sz="1200">
              <a:solidFill>
                <a:schemeClr val="tx1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8966835" y="4051935"/>
            <a:ext cx="1905" cy="209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8149590" y="4853305"/>
            <a:ext cx="314960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ectangles 108"/>
          <p:cNvSpPr/>
          <p:nvPr/>
        </p:nvSpPr>
        <p:spPr>
          <a:xfrm>
            <a:off x="7515860" y="4716780"/>
            <a:ext cx="774700" cy="2781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>
                <a:solidFill>
                  <a:schemeClr val="tx1"/>
                </a:solidFill>
              </a:rPr>
              <a:t>REWARD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4930" y="-907"/>
            <a:ext cx="12191998" cy="6857999"/>
          </a:xfrm>
          <a:prstGeom prst="rect">
            <a:avLst/>
          </a:prstGeom>
          <a:solidFill>
            <a:srgbClr val="E7E6E6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285115" y="2760345"/>
            <a:ext cx="11621770" cy="15684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3200"/>
              <a:t>A zero-shot RL agent is an agent that can solve any RL task in a given environment, instantly, after an initial reward-free learning phase.</a:t>
            </a:r>
            <a:endParaRPr lang="fr-FR" sz="3200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9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8779</Words>
  <Application>WPS Presentation</Application>
  <PresentationFormat>Grand écran</PresentationFormat>
  <Paragraphs>647</Paragraphs>
  <Slides>39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Trebuchet MS</vt:lpstr>
      <vt:lpstr>等线</vt:lpstr>
      <vt:lpstr>Comfortaa Light</vt:lpstr>
      <vt:lpstr>Microsoft YaHei</vt:lpstr>
      <vt:lpstr>Droid Sans Fallback</vt:lpstr>
      <vt:lpstr>Arial Unicode MS</vt:lpstr>
      <vt:lpstr>Calibri</vt:lpstr>
      <vt:lpstr>Microsoft YaHei UI</vt:lpstr>
      <vt:lpstr>等线</vt:lpstr>
      <vt:lpstr>Andika</vt:lpstr>
      <vt:lpstr>BatangChe</vt:lpstr>
      <vt:lpstr>Asana Math</vt:lpstr>
      <vt:lpstr>Webdings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 翔宇</dc:creator>
  <cp:lastModifiedBy>lolo</cp:lastModifiedBy>
  <cp:revision>685</cp:revision>
  <dcterms:created xsi:type="dcterms:W3CDTF">2025-05-14T04:00:45Z</dcterms:created>
  <dcterms:modified xsi:type="dcterms:W3CDTF">2025-05-14T04:00:45Z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